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6" r:id="rId3"/>
  </p:sldMasterIdLst>
  <p:notesMasterIdLst>
    <p:notesMasterId r:id="rId42"/>
  </p:notesMasterIdLst>
  <p:handoutMasterIdLst>
    <p:handoutMasterId r:id="rId43"/>
  </p:handoutMasterIdLst>
  <p:sldIdLst>
    <p:sldId id="256" r:id="rId4"/>
    <p:sldId id="263" r:id="rId5"/>
    <p:sldId id="664" r:id="rId6"/>
    <p:sldId id="662" r:id="rId7"/>
    <p:sldId id="665" r:id="rId8"/>
    <p:sldId id="660" r:id="rId9"/>
    <p:sldId id="564" r:id="rId10"/>
    <p:sldId id="467" r:id="rId11"/>
    <p:sldId id="505" r:id="rId12"/>
    <p:sldId id="661" r:id="rId13"/>
    <p:sldId id="141168418" r:id="rId14"/>
    <p:sldId id="666" r:id="rId15"/>
    <p:sldId id="624" r:id="rId16"/>
    <p:sldId id="626" r:id="rId17"/>
    <p:sldId id="659" r:id="rId18"/>
    <p:sldId id="646" r:id="rId19"/>
    <p:sldId id="631" r:id="rId20"/>
    <p:sldId id="656" r:id="rId21"/>
    <p:sldId id="629" r:id="rId22"/>
    <p:sldId id="632" r:id="rId23"/>
    <p:sldId id="634" r:id="rId24"/>
    <p:sldId id="636" r:id="rId25"/>
    <p:sldId id="627" r:id="rId26"/>
    <p:sldId id="621" r:id="rId27"/>
    <p:sldId id="648" r:id="rId28"/>
    <p:sldId id="649" r:id="rId29"/>
    <p:sldId id="650" r:id="rId30"/>
    <p:sldId id="647" r:id="rId31"/>
    <p:sldId id="651" r:id="rId32"/>
    <p:sldId id="652" r:id="rId33"/>
    <p:sldId id="653" r:id="rId34"/>
    <p:sldId id="654" r:id="rId35"/>
    <p:sldId id="655" r:id="rId36"/>
    <p:sldId id="639" r:id="rId37"/>
    <p:sldId id="640" r:id="rId38"/>
    <p:sldId id="657" r:id="rId39"/>
    <p:sldId id="637" r:id="rId40"/>
    <p:sldId id="259"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EE"/>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578"/>
  </p:normalViewPr>
  <p:slideViewPr>
    <p:cSldViewPr snapToGrid="0" snapToObjects="1">
      <p:cViewPr varScale="1">
        <p:scale>
          <a:sx n="95" d="100"/>
          <a:sy n="95" d="100"/>
        </p:scale>
        <p:origin x="1760" y="176"/>
      </p:cViewPr>
      <p:guideLst/>
    </p:cSldViewPr>
  </p:slideViewPr>
  <p:outlineViewPr>
    <p:cViewPr>
      <p:scale>
        <a:sx n="33" d="100"/>
        <a:sy n="33" d="100"/>
      </p:scale>
      <p:origin x="0" y="0"/>
    </p:cViewPr>
  </p:outlineViewPr>
  <p:notesTextViewPr>
    <p:cViewPr>
      <p:scale>
        <a:sx n="185" d="100"/>
        <a:sy n="185" d="100"/>
      </p:scale>
      <p:origin x="0" y="0"/>
    </p:cViewPr>
  </p:notesTextViewPr>
  <p:notesViewPr>
    <p:cSldViewPr snapToGrid="0" snapToObjects="1">
      <p:cViewPr varScale="1">
        <p:scale>
          <a:sx n="167" d="100"/>
          <a:sy n="167" d="100"/>
        </p:scale>
        <p:origin x="148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8/25/19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8/25/19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loud.ibm.com/docs/containers?topic=containers-encryp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yperledger-fabric.readthedocs.io/en/release-1.4/gossip.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ewsprovenanceproject.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coindesk.com/information/what-is-the-difference-between-open-and-permissioned-blockchain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a:t>
            </a:fld>
            <a:endParaRPr lang="en-US"/>
          </a:p>
        </p:txBody>
      </p:sp>
    </p:spTree>
    <p:extLst>
      <p:ext uri="{BB962C8B-B14F-4D97-AF65-F5344CB8AC3E}">
        <p14:creationId xmlns:p14="http://schemas.microsoft.com/office/powerpoint/2010/main" val="103784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13</a:t>
            </a:fld>
            <a:endParaRPr lang="en-US"/>
          </a:p>
        </p:txBody>
      </p:sp>
    </p:spTree>
    <p:extLst>
      <p:ext uri="{BB962C8B-B14F-4D97-AF65-F5344CB8AC3E}">
        <p14:creationId xmlns:p14="http://schemas.microsoft.com/office/powerpoint/2010/main" val="331482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Consurtium</a:t>
            </a:r>
            <a:endParaRPr lang="en-US" dirty="0"/>
          </a:p>
          <a:p>
            <a:r>
              <a:rPr lang="en-US" dirty="0"/>
              <a:t>Nature of blockchain</a:t>
            </a:r>
          </a:p>
          <a:p>
            <a:r>
              <a:rPr lang="en-US" dirty="0"/>
              <a:t>Privacy</a:t>
            </a:r>
          </a:p>
          <a:p>
            <a:endParaRPr lang="en-US" dirty="0"/>
          </a:p>
          <a:p>
            <a:endParaRPr lang="en-US" dirty="0"/>
          </a:p>
          <a:p>
            <a:endParaRPr lang="en-US" dirty="0"/>
          </a:p>
          <a:p>
            <a:r>
              <a:rPr lang="en-US" dirty="0"/>
              <a:t>External</a:t>
            </a:r>
          </a:p>
          <a:p>
            <a:r>
              <a:rPr lang="en-US" dirty="0"/>
              <a:t>Hackers – indication of environment/cloud/datacenter setup </a:t>
            </a:r>
            <a:r>
              <a:rPr lang="en-US" dirty="0" err="1"/>
              <a:t>wrt</a:t>
            </a:r>
            <a:r>
              <a:rPr lang="en-US" dirty="0"/>
              <a:t> security </a:t>
            </a:r>
          </a:p>
          <a:p>
            <a:r>
              <a:rPr lang="en-US" dirty="0"/>
              <a:t>Industrial Espionage, bored summer vacation</a:t>
            </a:r>
          </a:p>
        </p:txBody>
      </p:sp>
      <p:sp>
        <p:nvSpPr>
          <p:cNvPr id="4" name="Slide Number Placeholder 3"/>
          <p:cNvSpPr>
            <a:spLocks noGrp="1"/>
          </p:cNvSpPr>
          <p:nvPr>
            <p:ph type="sldNum" sz="quarter" idx="5"/>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65173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Hyperledger Fabric undergoes periodic Security and License Audits whose results are publicly </a:t>
            </a:r>
          </a:p>
          <a:p>
            <a:endParaRPr lang="en-US" dirty="0"/>
          </a:p>
          <a:p>
            <a:r>
              <a:rPr lang="en-US" dirty="0"/>
              <a:t>A security assessment for v1.1 was published by </a:t>
            </a:r>
            <a:r>
              <a:rPr lang="en-US" dirty="0" err="1"/>
              <a:t>Nettitude</a:t>
            </a:r>
            <a:r>
              <a:rPr lang="en-US" dirty="0"/>
              <a:t> in September of 2017, and , and the assessment for v2.0.x is in progress.</a:t>
            </a:r>
          </a:p>
          <a:p>
            <a:endParaRPr lang="en-US" dirty="0"/>
          </a:p>
          <a:p>
            <a:r>
              <a:rPr lang="en-US" dirty="0"/>
              <a:t>IBM Cloud requires that all services undergo pen testing and that all endpoints use TLS. Specifically, </a:t>
            </a:r>
          </a:p>
          <a:p>
            <a:endParaRPr lang="en-US" dirty="0"/>
          </a:p>
          <a:p>
            <a:pPr lvl="1"/>
            <a:r>
              <a:rPr lang="en-US" dirty="0"/>
              <a:t>TLS 1.2 is enabled for all endpoints. All communication between nodes (peer to peer, peer to </a:t>
            </a:r>
            <a:r>
              <a:rPr lang="en-US" dirty="0" err="1"/>
              <a:t>orderer</a:t>
            </a:r>
            <a:r>
              <a:rPr lang="en-US" dirty="0"/>
              <a:t>) is secured with TLS and all communication from the UI to the nodes is also TLS</a:t>
            </a:r>
          </a:p>
          <a:p>
            <a:r>
              <a:rPr lang="en-US" dirty="0"/>
              <a:t>IBM Blockchain Platform will have support for HSM in 3Q.</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279573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48381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2614322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its distributed architecture, blockchain is best suited for the hybrid cloud model and can be deployed both in the public cloud and on premises.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decision on where to deploy block- chain could, for example, depend on if a managed service is preferred for ease of use, or whether government, industry, or corporate regulations mean that data needs to be held locally.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 next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a:t>
            </a:r>
            <a:r>
              <a:rPr lang="en" dirty="0" err="1"/>
              <a:t>ou</a:t>
            </a:r>
            <a:r>
              <a:rPr lang="en" dirty="0"/>
              <a:t> have Developed your first Hyperledger Fabric application How to get it into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t>
            </a:r>
            <a:r>
              <a:rPr lang="en" dirty="0"/>
              <a:t>any options now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a:t>
            </a:r>
            <a:r>
              <a:rPr lang="en" dirty="0" err="1"/>
              <a:t>ust</a:t>
            </a:r>
            <a:r>
              <a:rPr lang="en" dirty="0"/>
              <a:t> </a:t>
            </a:r>
            <a:r>
              <a:rPr lang="en" dirty="0" err="1"/>
              <a:t>annou</a:t>
            </a:r>
            <a:r>
              <a:rPr lang="en-US" dirty="0"/>
              <a:t>n</a:t>
            </a:r>
            <a:r>
              <a:rPr lang="en" dirty="0" err="1"/>
              <a:t>ce</a:t>
            </a:r>
            <a:r>
              <a:rPr lang="en" dirty="0"/>
              <a:t> IBP anywhere!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A full-stack cloud platform that spans public, private and hybrid environments.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IBM cloud – </a:t>
            </a:r>
            <a:r>
              <a:rPr lang="en" dirty="0" err="1"/>
              <a:t>reliabily</a:t>
            </a:r>
            <a:r>
              <a:rPr lang="en" dirty="0"/>
              <a:t> – </a:t>
            </a:r>
            <a:r>
              <a:rPr lang="en" dirty="0" err="1"/>
              <a:t>scalabil</a:t>
            </a:r>
            <a:r>
              <a:rPr lang="en-US" dirty="0"/>
              <a:t>it</a:t>
            </a:r>
            <a:r>
              <a:rPr lang="en" dirty="0"/>
              <a:t>y – speed – IBM Garage / Consulting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r>
              <a:rPr lang="en" dirty="0"/>
              <a:t>Build with a robust suite of advanced data and AI tools, and draw on deep industry expertise to help you on your journey to the cloud.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sv-SE" dirty="0"/>
              <a:t>Hybrid Cloud on IBM Z</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1055141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platform is designed to make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 faster and more efficiently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highest levels of security </a:t>
            </a:r>
            <a:endParaRPr lang="en-US" dirty="0">
              <a:effectLst/>
            </a:endParaRPr>
          </a:p>
          <a:p>
            <a:endParaRPr lang="en-US" dirty="0"/>
          </a:p>
          <a:p>
            <a:r>
              <a:rPr lang="en-US" dirty="0"/>
              <a:t>Customized Go language</a:t>
            </a:r>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19</a:t>
            </a:fld>
            <a:endParaRPr lang="en-US"/>
          </a:p>
        </p:txBody>
      </p:sp>
    </p:spTree>
    <p:extLst>
      <p:ext uri="{BB962C8B-B14F-4D97-AF65-F5344CB8AC3E}">
        <p14:creationId xmlns:p14="http://schemas.microsoft.com/office/powerpoint/2010/main" val="4001367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and decryption can decrease performance, and Linux- ONE has dedicated on-chip co-processors for hardware encryption and decryption of data without the typical processing overhead associated with software encryption. The low overhead of </a:t>
            </a:r>
            <a:r>
              <a:rPr lang="en-US" sz="1200" kern="1200" dirty="0" err="1">
                <a:solidFill>
                  <a:schemeClr val="tx1"/>
                </a:solidFill>
                <a:effectLst/>
                <a:latin typeface="+mn-lt"/>
                <a:ea typeface="+mn-ea"/>
                <a:cs typeface="+mn-cs"/>
              </a:rPr>
              <a:t>LinuxONE</a:t>
            </a:r>
            <a:r>
              <a:rPr lang="en-US" sz="1200" kern="1200" dirty="0">
                <a:solidFill>
                  <a:schemeClr val="tx1"/>
                </a:solidFill>
                <a:effectLst/>
                <a:latin typeface="+mn-lt"/>
                <a:ea typeface="+mn-ea"/>
                <a:cs typeface="+mn-cs"/>
              </a:rPr>
              <a:t> hardware encryption enables pervasive encryption to be practical, automatically protecting all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a cryptography service designed to provide </a:t>
            </a:r>
            <a:r>
              <a:rPr lang="en-US" dirty="0" err="1"/>
              <a:t>LinuxONE</a:t>
            </a:r>
            <a:r>
              <a:rPr lang="en-US" dirty="0"/>
              <a:t> based security capabilities to the cloud with a complete set of encryption and key management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 advantage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IBM Cloud Hyper Protect Crypto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system provides high density and unique transaction in flight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rest protection accessible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key services: IBM Key Protect and IBM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service has the industry's highest FIPS 140-2 Level 4 crypto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certification.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IKS encrypts the storage and customers can use their own key secured by IBM Key Protect. Note that the user must configure the IKS cluster they provide to IBM Blockchain Platform with the </a:t>
            </a:r>
            <a:r>
              <a:rPr lang="en-US" dirty="0">
                <a:hlinkClick r:id="rId3"/>
              </a:rPr>
              <a:t>appropriate protection </a:t>
            </a:r>
            <a:endParaRPr lang="en-US" dirty="0"/>
          </a:p>
          <a:p>
            <a:pPr lvl="1"/>
            <a:r>
              <a:rPr lang="en-US" dirty="0"/>
              <a:t>The IBM Blockchain Platform console is provisioned in an IKS cluster managed by IBM. This IKS cluster is configured with the IBM Key Protect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a:p>
        </p:txBody>
      </p:sp>
    </p:spTree>
    <p:extLst>
      <p:ext uri="{BB962C8B-B14F-4D97-AF65-F5344CB8AC3E}">
        <p14:creationId xmlns:p14="http://schemas.microsoft.com/office/powerpoint/2010/main" val="4293465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firmware virtualization of logical partitions (LPARs)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EAL5+, one of the highest </a:t>
            </a:r>
            <a:r>
              <a:rPr lang="en-US" sz="1200" kern="1200" dirty="0" err="1">
                <a:solidFill>
                  <a:schemeClr val="tx1"/>
                </a:solidFill>
                <a:effectLst/>
                <a:latin typeface="+mn-lt"/>
                <a:ea typeface="+mn-ea"/>
                <a:cs typeface="+mn-cs"/>
              </a:rPr>
              <a:t>commer-cially</a:t>
            </a:r>
            <a:r>
              <a:rPr lang="en-US" sz="1200" kern="1200" dirty="0">
                <a:solidFill>
                  <a:schemeClr val="tx1"/>
                </a:solidFill>
                <a:effectLst/>
                <a:latin typeface="+mn-lt"/>
                <a:ea typeface="+mn-ea"/>
                <a:cs typeface="+mn-cs"/>
              </a:rPr>
              <a:t> available certifications. </a:t>
            </a:r>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1425069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HLF WRITTEN in GO</a:t>
            </a:r>
          </a:p>
        </p:txBody>
      </p:sp>
      <p:sp>
        <p:nvSpPr>
          <p:cNvPr id="4" name="Slide Number Placeholder 3"/>
          <p:cNvSpPr>
            <a:spLocks noGrp="1"/>
          </p:cNvSpPr>
          <p:nvPr>
            <p:ph type="sldNum" sz="quarter" idx="5"/>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359755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and private blockchains are both </a:t>
            </a:r>
            <a:r>
              <a:rPr lang="en-US" b="1" dirty="0"/>
              <a:t>decentralized</a:t>
            </a:r>
            <a:r>
              <a:rPr lang="en-US" dirty="0"/>
              <a:t>, </a:t>
            </a:r>
            <a:r>
              <a:rPr lang="en-US" b="1" dirty="0"/>
              <a:t>peer-to-peer networks</a:t>
            </a:r>
            <a:r>
              <a:rPr lang="en-US" dirty="0"/>
              <a:t> where each participant maintains a replica of a </a:t>
            </a:r>
            <a:r>
              <a:rPr lang="en-US" b="1" dirty="0"/>
              <a:t>shared ledger</a:t>
            </a:r>
            <a:r>
              <a:rPr lang="en-US" dirty="0"/>
              <a:t> that stores </a:t>
            </a:r>
            <a:r>
              <a:rPr lang="en-US" b="1" dirty="0"/>
              <a:t>digitally signed transactions</a:t>
            </a:r>
            <a:r>
              <a:rPr lang="en-US" dirty="0"/>
              <a:t>. This ledger can only be appended to, but not edited. Participants in a blockchain keep this ledger in sync through a </a:t>
            </a:r>
            <a:r>
              <a:rPr lang="en-US" b="1" dirty="0"/>
              <a:t>consensus protocol</a:t>
            </a:r>
            <a:r>
              <a:rPr lang="en-US" dirty="0"/>
              <a:t>. This creates a guarantee on the </a:t>
            </a:r>
            <a:r>
              <a:rPr lang="en-US" b="1" dirty="0"/>
              <a:t>immutability</a:t>
            </a:r>
            <a:r>
              <a:rPr lang="en-US" dirty="0"/>
              <a:t> of the ledger which cannot be corrupted even if there are some malicious participants on the blockchain.</a:t>
            </a:r>
          </a:p>
          <a:p>
            <a:r>
              <a:rPr lang="en-US" dirty="0"/>
              <a:t>The difference between public and private blockchain is related to the type of participants allowed within the network that maintain the ledger and execute the consensus protocol.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429168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MSP Membership Provider</a:t>
            </a:r>
          </a:p>
          <a:p>
            <a:endParaRPr lang="en-US" dirty="0"/>
          </a:p>
          <a:p>
            <a:r>
              <a:rPr lang="en-US" b="1" dirty="0"/>
              <a:t>Membership Service</a:t>
            </a:r>
            <a:r>
              <a:rPr lang="en-US" dirty="0"/>
              <a:t> Provider (MSP) comes into play — </a:t>
            </a:r>
            <a:r>
              <a:rPr lang="en-US" b="1" dirty="0"/>
              <a:t>it identifies which Root CAs and Intermediate CAs are trusted to define the members of a trust domain, e.g., an organization</a:t>
            </a:r>
            <a:r>
              <a:rPr lang="en-US" dirty="0"/>
              <a:t>, either by listing the identities of their members, or by identifying which CAs are authorized to issue valid identities for their members, or — as will usually be the case — through a combination of both.</a:t>
            </a:r>
          </a:p>
          <a:p>
            <a:endParaRPr lang="en-US" dirty="0"/>
          </a:p>
          <a:p>
            <a:r>
              <a:rPr lang="en-US" dirty="0"/>
              <a:t>The power of an MSP goes beyond simply listing who is a network participant or member of a channel. An MSP can identify specific </a:t>
            </a:r>
            <a:r>
              <a:rPr lang="en-US" b="1" dirty="0"/>
              <a:t>roles</a:t>
            </a:r>
            <a:r>
              <a:rPr lang="en-US" dirty="0"/>
              <a:t> an actor might play either within the scope of the organization the MSP represents (e.g., admins, or as members of a sub-organization group), and sets the basis for defining </a:t>
            </a:r>
            <a:r>
              <a:rPr lang="en-US" b="1" dirty="0"/>
              <a:t>access privileges</a:t>
            </a:r>
            <a:r>
              <a:rPr lang="en-US" dirty="0"/>
              <a:t> in the context of a network and channel (e.g., channel admins, readers, writers).</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358921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cases where a group of organizations on a channel need to keep data private from other organizations on that channel, they have the option to create a new channel comprising just the organizations who need access to the data.</a:t>
            </a:r>
          </a:p>
          <a:p>
            <a:endParaRPr lang="en-US" dirty="0"/>
          </a:p>
          <a:p>
            <a:r>
              <a:rPr lang="en-US" dirty="0"/>
              <a:t>However, creating separate channels in each of these cases creates additional administrative overhead (maintaining </a:t>
            </a:r>
            <a:r>
              <a:rPr lang="en-US" dirty="0" err="1"/>
              <a:t>chaincode</a:t>
            </a:r>
            <a:r>
              <a:rPr lang="en-US" dirty="0"/>
              <a:t> versions, policies, MSPs, </a:t>
            </a:r>
            <a:r>
              <a:rPr lang="en-US" dirty="0" err="1"/>
              <a:t>etc</a:t>
            </a:r>
            <a:r>
              <a:rPr lang="en-US" dirty="0"/>
              <a:t>), and doesn’t allow for use cases in which you want all channel participants to see a transaction while keeping a portion of the data private.</a:t>
            </a:r>
            <a:r>
              <a:rPr lang="en-US" b="1" dirty="0"/>
              <a:t> </a:t>
            </a:r>
          </a:p>
          <a:p>
            <a:endParaRPr lang="en-US" b="1" dirty="0"/>
          </a:p>
          <a:p>
            <a:r>
              <a:rPr lang="en-US" b="1" dirty="0"/>
              <a:t>The actual private data</a:t>
            </a:r>
            <a:r>
              <a:rPr lang="en-US" dirty="0"/>
              <a:t>, sent peer-to-peer </a:t>
            </a:r>
            <a:r>
              <a:rPr lang="en-US" dirty="0">
                <a:hlinkClick r:id="rId3"/>
              </a:rPr>
              <a:t>via gossip protocol</a:t>
            </a:r>
            <a:r>
              <a:rPr lang="en-US" dirty="0"/>
              <a:t> to only the organization(s) authorized to see it. private state database on the peers of authorized organizations (sometimes called a “side” database, or “</a:t>
            </a:r>
            <a:r>
              <a:rPr lang="en-US" dirty="0" err="1"/>
              <a:t>SideDB</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ordering service is not involved here and does not see the private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hash serves as evidence of the transaction and is used for state validation and can be used for audit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 members may decide to share the private data with other parties if they get into a dispute or if they want to transfer the asset to a third party. The third party can then compute the hash of the private data and see if it matches the state on the channel ledger, proving that the state existed between the collection members at a certain point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2260922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116090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1701356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2296922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 video </a:t>
            </a:r>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3359926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peer offline it’s OK</a:t>
            </a:r>
          </a:p>
          <a:p>
            <a:endParaRPr lang="en-US" dirty="0"/>
          </a:p>
          <a:p>
            <a:r>
              <a:rPr lang="en-US" dirty="0"/>
              <a:t>Only Org 1 has access</a:t>
            </a:r>
          </a:p>
          <a:p>
            <a:endParaRPr lang="en-US" dirty="0"/>
          </a:p>
          <a:p>
            <a:r>
              <a:rPr lang="en-US" dirty="0"/>
              <a:t>Also </a:t>
            </a:r>
          </a:p>
          <a:p>
            <a:endParaRPr lang="en-US" dirty="0"/>
          </a:p>
          <a:p>
            <a:r>
              <a:rPr lang="en-US" dirty="0"/>
              <a:t>Block to live – even private data can expire ( super sensitive )</a:t>
            </a:r>
          </a:p>
          <a:p>
            <a:r>
              <a:rPr lang="en-US" dirty="0" err="1"/>
              <a:t>blockToLive</a:t>
            </a:r>
            <a:r>
              <a:rPr lang="en-US" dirty="0"/>
              <a:t>: 3 – 3 blocks then purged ( 0 forever )</a:t>
            </a:r>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2249869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collection with marble pricing info</a:t>
            </a:r>
          </a:p>
          <a:p>
            <a:r>
              <a:rPr lang="en-US" dirty="0"/>
              <a:t>Sent to 1 peer</a:t>
            </a:r>
          </a:p>
        </p:txBody>
      </p:sp>
      <p:sp>
        <p:nvSpPr>
          <p:cNvPr id="4" name="Slide Number Placeholder 3"/>
          <p:cNvSpPr>
            <a:spLocks noGrp="1"/>
          </p:cNvSpPr>
          <p:nvPr>
            <p:ph type="sldNum" sz="quarter" idx="5"/>
          </p:nvPr>
        </p:nvSpPr>
        <p:spPr/>
        <p:txBody>
          <a:bodyPr/>
          <a:lstStyle/>
          <a:p>
            <a:fld id="{0A7CA97A-0638-E840-8C03-5D0B62C621A0}" type="slidenum">
              <a:rPr lang="en-US" smtClean="0"/>
              <a:t>30</a:t>
            </a:fld>
            <a:endParaRPr lang="en-US"/>
          </a:p>
        </p:txBody>
      </p:sp>
    </p:spTree>
    <p:extLst>
      <p:ext uri="{BB962C8B-B14F-4D97-AF65-F5344CB8AC3E}">
        <p14:creationId xmlns:p14="http://schemas.microsoft.com/office/powerpoint/2010/main" val="30353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a:t>
            </a:r>
          </a:p>
          <a:p>
            <a:endParaRPr lang="en-US" dirty="0"/>
          </a:p>
          <a:p>
            <a:r>
              <a:rPr lang="en-US" dirty="0"/>
              <a:t>Endorsing peer sends proposal ….</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29578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p>
          <a:p>
            <a:endParaRPr lang="en-US" dirty="0"/>
          </a:p>
          <a:p>
            <a:r>
              <a:rPr lang="en-US" dirty="0"/>
              <a:t>Missing private data </a:t>
            </a:r>
          </a:p>
        </p:txBody>
      </p:sp>
      <p:sp>
        <p:nvSpPr>
          <p:cNvPr id="4" name="Slide Number Placeholder 3"/>
          <p:cNvSpPr>
            <a:spLocks noGrp="1"/>
          </p:cNvSpPr>
          <p:nvPr>
            <p:ph type="sldNum" sz="quarter" idx="5"/>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22066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security - ACL</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328972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214619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Private Data </a:t>
            </a:r>
            <a:br>
              <a:rPr lang="en-US" dirty="0">
                <a:solidFill>
                  <a:schemeClr val="bg1"/>
                </a:solidFill>
              </a:rPr>
            </a:br>
            <a:r>
              <a:rPr lang="en-US" dirty="0">
                <a:solidFill>
                  <a:schemeClr val="bg1"/>
                </a:solidFill>
              </a:rPr>
              <a:t>HLF Tutorial Marble Data</a:t>
            </a:r>
            <a:br>
              <a:rPr lang="en-US" dirty="0">
                <a:solidFill>
                  <a:schemeClr val="bg1"/>
                </a:solidFill>
              </a:rPr>
            </a:br>
            <a:br>
              <a:rPr lang="en-US" dirty="0">
                <a:solidFill>
                  <a:schemeClr val="bg1"/>
                </a:solidFill>
              </a:rPr>
            </a:br>
            <a:r>
              <a:rPr lang="en-US" dirty="0">
                <a:solidFill>
                  <a:schemeClr val="bg1"/>
                </a:solidFill>
              </a:rPr>
              <a:t>https://</a:t>
            </a:r>
            <a:r>
              <a:rPr lang="en-US" dirty="0" err="1">
                <a:solidFill>
                  <a:schemeClr val="bg1"/>
                </a:solidFill>
              </a:rPr>
              <a:t>hyperledger-fabric.readthedocs.io</a:t>
            </a:r>
            <a:r>
              <a:rPr lang="en-US" dirty="0">
                <a:solidFill>
                  <a:schemeClr val="bg1"/>
                </a:solidFill>
              </a:rPr>
              <a:t>/</a:t>
            </a:r>
            <a:r>
              <a:rPr lang="en-US" dirty="0" err="1">
                <a:solidFill>
                  <a:schemeClr val="bg1"/>
                </a:solidFill>
              </a:rPr>
              <a:t>en</a:t>
            </a:r>
            <a:r>
              <a:rPr lang="en-US" dirty="0">
                <a:solidFill>
                  <a:schemeClr val="bg1"/>
                </a:solidFill>
              </a:rPr>
              <a:t>/release-1.4/</a:t>
            </a:r>
            <a:r>
              <a:rPr lang="en-US" dirty="0" err="1">
                <a:solidFill>
                  <a:schemeClr val="bg1"/>
                </a:solidFill>
              </a:rPr>
              <a:t>private_data_tutorial.html</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83786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winner of the first Call for Code Global Award received $200,000, open source project support from The Linux Foundation</a:t>
            </a:r>
          </a:p>
        </p:txBody>
      </p:sp>
      <p:sp>
        <p:nvSpPr>
          <p:cNvPr id="4" name="Slide Number Placeholder 3"/>
          <p:cNvSpPr>
            <a:spLocks noGrp="1"/>
          </p:cNvSpPr>
          <p:nvPr>
            <p:ph type="sldNum" sz="quarter" idx="5"/>
          </p:nvPr>
        </p:nvSpPr>
        <p:spPr/>
        <p:txBody>
          <a:bodyPr/>
          <a:lstStyle/>
          <a:p>
            <a:fld id="{0A7CA97A-0638-E840-8C03-5D0B62C621A0}" type="slidenum">
              <a:rPr lang="en-US" smtClean="0"/>
              <a:t>37</a:t>
            </a:fld>
            <a:endParaRPr lang="en-US"/>
          </a:p>
        </p:txBody>
      </p:sp>
    </p:spTree>
    <p:extLst>
      <p:ext uri="{BB962C8B-B14F-4D97-AF65-F5344CB8AC3E}">
        <p14:creationId xmlns:p14="http://schemas.microsoft.com/office/powerpoint/2010/main" val="152400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“Hyperledger is an open source collaborative effort created to advance cross-industry blockchain technologies. It is a global collaboration, including leaders in finance, banking, Internet of Things, supply chains, manufacturing, and Technology.” </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a:p>
        </p:txBody>
      </p:sp>
    </p:spTree>
    <p:extLst>
      <p:ext uri="{BB962C8B-B14F-4D97-AF65-F5344CB8AC3E}">
        <p14:creationId xmlns:p14="http://schemas.microsoft.com/office/powerpoint/2010/main" val="814713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travelers having endless options for accommodations, a booking alone is not enough to provide a commission to an agency… With blockchain, we’re able to reduce costs and ease burdens for all parties involved by improving transparency, accuracy and efficiencies to enhance the process.”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TradeLens</a:t>
            </a:r>
            <a:r>
              <a:rPr lang="en-US" b="1" dirty="0"/>
              <a:t> blockchain-enabled digital shipping platform continues expansion with addition of major ocean carriers Hapag-Lloyd and Ocean Network Express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hlinkClick r:id="rId3"/>
              </a:rPr>
              <a:t>News Provenance Project</a:t>
            </a:r>
            <a:r>
              <a:rPr lang="en-US" dirty="0"/>
              <a:t> explains how the storied newspaper’s Research and Development team plans to use Hyperledger Fabric’s </a:t>
            </a:r>
            <a:r>
              <a:rPr lang="en-US" dirty="0">
                <a:hlinkClick r:id="rId4"/>
              </a:rPr>
              <a:t>permissioned blockchain</a:t>
            </a:r>
            <a:r>
              <a:rPr lang="en-US" dirty="0"/>
              <a:t> to authenticate news photographs in partnership with IBM Garage, the tech giant’s accelerator program.</a:t>
            </a:r>
          </a:p>
          <a:p>
            <a:r>
              <a:rPr lang="en-US" dirty="0"/>
              <a:t>The project aims to combat misinformation and adulterated media, which it argues harms small and large publishers alike. “News consumers [who] are deceived and confused…eventually become fatigued and apathetic to news,” the website says.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6</a:t>
            </a:fld>
            <a:endParaRPr lang="en-US"/>
          </a:p>
        </p:txBody>
      </p:sp>
    </p:spTree>
    <p:extLst>
      <p:ext uri="{BB962C8B-B14F-4D97-AF65-F5344CB8AC3E}">
        <p14:creationId xmlns:p14="http://schemas.microsoft.com/office/powerpoint/2010/main" val="364950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p>
            <a:pPr marL="171450" indent="-171450">
              <a:buFont typeface="Arial"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A6272A-E43E-0744-85BD-34B52E51DF94}" type="slidenum">
              <a:rPr lang="en-US" smtClean="0"/>
              <a:pPr/>
              <a:t>7</a:t>
            </a:fld>
            <a:endParaRPr lang="en-US"/>
          </a:p>
        </p:txBody>
      </p:sp>
    </p:spTree>
    <p:extLst>
      <p:ext uri="{BB962C8B-B14F-4D97-AF65-F5344CB8AC3E}">
        <p14:creationId xmlns:p14="http://schemas.microsoft.com/office/powerpoint/2010/main" val="281304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6272A-E43E-0744-85BD-34B52E51DF94}" type="slidenum">
              <a:rPr lang="en-US" smtClean="0"/>
              <a:pPr/>
              <a:t>9</a:t>
            </a:fld>
            <a:endParaRPr lang="en-US"/>
          </a:p>
        </p:txBody>
      </p:sp>
    </p:spTree>
    <p:extLst>
      <p:ext uri="{BB962C8B-B14F-4D97-AF65-F5344CB8AC3E}">
        <p14:creationId xmlns:p14="http://schemas.microsoft.com/office/powerpoint/2010/main" val="336644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options</a:t>
            </a:r>
          </a:p>
          <a:p>
            <a:endParaRPr lang="en-US" dirty="0"/>
          </a:p>
          <a:p>
            <a:r>
              <a:rPr lang="en-US" dirty="0"/>
              <a:t>Ethereum is a </a:t>
            </a:r>
            <a:r>
              <a:rPr lang="en-US" dirty="0" err="1"/>
              <a:t>permissionless</a:t>
            </a:r>
            <a:r>
              <a:rPr lang="en-US" dirty="0"/>
              <a:t> blockchain platform that achieves consensus at the ledger level, the Hyperledger fabric is a permissioned/private platform that has a broad understanding of consensus. Obviously, this has an important impact on how consensus works.</a:t>
            </a:r>
            <a:br>
              <a:rPr lang="en-US" dirty="0"/>
            </a:br>
            <a:r>
              <a:rPr lang="en-US" dirty="0"/>
              <a:t>Let's have a closer look.</a:t>
            </a:r>
            <a:br>
              <a:rPr lang="en-US" dirty="0"/>
            </a:br>
            <a:r>
              <a:rPr lang="en-US" dirty="0"/>
              <a:t>In Ethereum, nodes have always the same role. But, with Hyperledger Fabric, nodes can have different roles when a consensus needs to be reached:</a:t>
            </a:r>
            <a:br>
              <a:rPr lang="en-US" dirty="0"/>
            </a:br>
            <a:r>
              <a:rPr lang="en-US" dirty="0"/>
              <a:t>- clients: act on behalf of users and create transactions.</a:t>
            </a:r>
            <a:br>
              <a:rPr lang="en-US" dirty="0"/>
            </a:br>
            <a:br>
              <a:rPr lang="en-US" dirty="0"/>
            </a:br>
            <a:r>
              <a:rPr lang="en-US" dirty="0"/>
              <a:t>- Peers: keep the ledger and get update messages from </a:t>
            </a:r>
            <a:r>
              <a:rPr lang="en-US" dirty="0" err="1"/>
              <a:t>orderers</a:t>
            </a:r>
            <a:r>
              <a:rPr lang="en-US" dirty="0"/>
              <a:t> for writing new transactions. Messages are supposed to be ordered</a:t>
            </a:r>
            <a:br>
              <a:rPr lang="en-US" dirty="0"/>
            </a:br>
            <a:r>
              <a:rPr lang="en-US" dirty="0"/>
              <a:t>- Endorsers: subclass of peers that check if a transaction has the required signatures and, if true, they endorse it.</a:t>
            </a:r>
            <a:br>
              <a:rPr lang="en-US" dirty="0"/>
            </a:br>
            <a:r>
              <a:rPr lang="en-US" dirty="0"/>
              <a:t>- </a:t>
            </a:r>
            <a:r>
              <a:rPr lang="en-US" dirty="0" err="1"/>
              <a:t>Orderers</a:t>
            </a:r>
            <a:r>
              <a:rPr lang="en-US" dirty="0"/>
              <a:t>: provide the means to broadcast the messages that contain transactions. </a:t>
            </a:r>
          </a:p>
        </p:txBody>
      </p:sp>
      <p:sp>
        <p:nvSpPr>
          <p:cNvPr id="4" name="Slide Number Placeholder 3"/>
          <p:cNvSpPr>
            <a:spLocks noGrp="1"/>
          </p:cNvSpPr>
          <p:nvPr>
            <p:ph type="sldNum" sz="quarter" idx="5"/>
          </p:nvPr>
        </p:nvSpPr>
        <p:spPr/>
        <p:txBody>
          <a:bodyPr/>
          <a:lstStyle/>
          <a:p>
            <a:fld id="{0A7CA97A-0638-E840-8C03-5D0B62C621A0}" type="slidenum">
              <a:rPr lang="en-US" smtClean="0"/>
              <a:t>10</a:t>
            </a:fld>
            <a:endParaRPr lang="en-US"/>
          </a:p>
        </p:txBody>
      </p:sp>
    </p:spTree>
    <p:extLst>
      <p:ext uri="{BB962C8B-B14F-4D97-AF65-F5344CB8AC3E}">
        <p14:creationId xmlns:p14="http://schemas.microsoft.com/office/powerpoint/2010/main" val="29700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consensus protocols expected: </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i="0" kern="1200" dirty="0">
                <a:solidFill>
                  <a:schemeClr val="tx1"/>
                </a:solidFill>
                <a:effectLst/>
                <a:latin typeface="Arial" charset="0"/>
                <a:ea typeface="+mn-ea"/>
                <a:cs typeface="+mn-cs"/>
              </a:rPr>
              <a:t>Raft </a:t>
            </a:r>
            <a:r>
              <a:rPr lang="en-US" sz="1200" b="0" i="0" kern="1200" dirty="0">
                <a:solidFill>
                  <a:schemeClr val="tx1"/>
                </a:solidFill>
                <a:effectLst/>
                <a:latin typeface="Arial" charset="0"/>
                <a:ea typeface="+mn-ea"/>
                <a:cs typeface="+mn-cs"/>
              </a:rPr>
              <a:t>– Allows a more distributed ordering service - https://</a:t>
            </a:r>
            <a:r>
              <a:rPr lang="en-US" sz="1200" b="0" i="0" kern="1200" dirty="0" err="1">
                <a:solidFill>
                  <a:schemeClr val="tx1"/>
                </a:solidFill>
                <a:effectLst/>
                <a:latin typeface="Arial" charset="0"/>
                <a:ea typeface="+mn-ea"/>
                <a:cs typeface="+mn-cs"/>
              </a:rPr>
              <a:t>developer.ibm.com</a:t>
            </a:r>
            <a:r>
              <a:rPr lang="en-US" sz="1200" b="0" i="0" kern="1200" dirty="0">
                <a:solidFill>
                  <a:schemeClr val="tx1"/>
                </a:solidFill>
                <a:effectLst/>
                <a:latin typeface="Arial" charset="0"/>
                <a:ea typeface="+mn-ea"/>
                <a:cs typeface="+mn-cs"/>
              </a:rPr>
              <a:t>/articles/blockchain-</a:t>
            </a:r>
            <a:r>
              <a:rPr lang="en-US" sz="1200" b="0" i="0" kern="1200" dirty="0" err="1">
                <a:solidFill>
                  <a:schemeClr val="tx1"/>
                </a:solidFill>
                <a:effectLst/>
                <a:latin typeface="Arial" charset="0"/>
                <a:ea typeface="+mn-ea"/>
                <a:cs typeface="+mn-cs"/>
              </a:rPr>
              <a:t>hyperledger</a:t>
            </a:r>
            <a:r>
              <a:rPr lang="en-US" sz="1200" b="0" i="0" kern="1200" dirty="0">
                <a:solidFill>
                  <a:schemeClr val="tx1"/>
                </a:solidFill>
                <a:effectLst/>
                <a:latin typeface="Arial" charset="0"/>
                <a:ea typeface="+mn-ea"/>
                <a:cs typeface="+mn-cs"/>
              </a:rPr>
              <a:t>-fabric-ordering-decentralization/</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SOLO</a:t>
            </a:r>
            <a:r>
              <a:rPr lang="en-US" sz="1200" kern="1200" dirty="0">
                <a:solidFill>
                  <a:schemeClr val="tx1"/>
                </a:solidFill>
                <a:effectLst/>
                <a:latin typeface="+mn-lt"/>
                <a:ea typeface="+mn-ea"/>
                <a:cs typeface="+mn-cs"/>
              </a:rPr>
              <a:t> - single node for development. Like No-ops but single node and proper consensus.</a:t>
            </a:r>
          </a:p>
          <a:p>
            <a:pPr marL="685800" marR="0" lvl="1"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a:solidFill>
                  <a:schemeClr val="tx1"/>
                </a:solidFill>
                <a:effectLst/>
                <a:latin typeface="+mn-lt"/>
                <a:ea typeface="+mn-ea"/>
                <a:cs typeface="+mn-cs"/>
              </a:rPr>
              <a:t>Kafka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ordering nodes need to be trusted for confidentiality, ordering-service must not leak across channels. Peers not trusted. Access control on the channel. The ordering-service sees the transactions, unless encrypted by the </a:t>
            </a:r>
            <a:r>
              <a:rPr lang="en-US" sz="1200" kern="1200" dirty="0" err="1">
                <a:solidFill>
                  <a:schemeClr val="tx1"/>
                </a:solidFill>
                <a:effectLst/>
                <a:latin typeface="+mn-lt"/>
                <a:ea typeface="+mn-ea"/>
                <a:cs typeface="+mn-cs"/>
              </a:rPr>
              <a:t>chaincode</a:t>
            </a:r>
            <a:r>
              <a:rPr lang="en-US" sz="1200" kern="1200" dirty="0">
                <a:solidFill>
                  <a:schemeClr val="tx1"/>
                </a:solidFill>
                <a:effectLst/>
                <a:latin typeface="+mn-lt"/>
                <a:ea typeface="+mn-ea"/>
                <a:cs typeface="+mn-cs"/>
              </a:rPr>
              <a:t>. Crash fault tolerant.</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2988269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solidFill>
                  <a:schemeClr val="bg1"/>
                </a:solidFill>
              </a:rPr>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72961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511D3-1186-624B-96FF-488F88F24460}"/>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3" y="-1"/>
            <a:ext cx="12257024" cy="6858001"/>
          </a:xfrm>
          <a:prstGeom prst="rect">
            <a:avLst/>
          </a:prstGeom>
        </p:spPr>
      </p:pic>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a:solidFill>
                <a:schemeClr val="accent3"/>
              </a:solidFill>
            </a:endParaRPr>
          </a:p>
        </p:txBody>
      </p:sp>
    </p:spTree>
    <p:extLst>
      <p:ext uri="{BB962C8B-B14F-4D97-AF65-F5344CB8AC3E}">
        <p14:creationId xmlns:p14="http://schemas.microsoft.com/office/powerpoint/2010/main" val="148156101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ullets">
    <p:spTree>
      <p:nvGrpSpPr>
        <p:cNvPr id="1" name=""/>
        <p:cNvGrpSpPr/>
        <p:nvPr/>
      </p:nvGrpSpPr>
      <p:grpSpPr>
        <a:xfrm>
          <a:off x="0" y="0"/>
          <a:ext cx="0" cy="0"/>
          <a:chOff x="0" y="0"/>
          <a:chExt cx="0" cy="0"/>
        </a:xfrm>
      </p:grpSpPr>
      <p:sp>
        <p:nvSpPr>
          <p:cNvPr id="36" name="Shape 36"/>
          <p:cNvSpPr>
            <a:spLocks noGrp="1"/>
          </p:cNvSpPr>
          <p:nvPr>
            <p:ph type="body" sz="half" idx="1" hasCustomPrompt="1"/>
          </p:nvPr>
        </p:nvSpPr>
        <p:spPr>
          <a:xfrm>
            <a:off x="342900" y="1264856"/>
            <a:ext cx="11413984" cy="1973659"/>
          </a:xfrm>
          <a:prstGeom prst="rect">
            <a:avLst/>
          </a:prstGeom>
        </p:spPr>
        <p:txBody>
          <a:bodyPr anchor="t"/>
          <a:lstStyle>
            <a:lvl1pPr marL="0" indent="0" algn="l">
              <a:spcBef>
                <a:spcPts val="500"/>
              </a:spcBef>
              <a:buSzPct val="75000"/>
              <a:buNone/>
              <a:defRPr sz="2351" b="0" i="0">
                <a:latin typeface="Arial Regular"/>
                <a:ea typeface="Arial Regular"/>
                <a:cs typeface="Arial Regular"/>
              </a:defRPr>
            </a:lvl1pPr>
            <a:lvl2pPr marL="603236" indent="-285744" algn="l">
              <a:spcBef>
                <a:spcPts val="500"/>
              </a:spcBef>
              <a:buSzPct val="75000"/>
              <a:buChar char="•"/>
              <a:defRPr sz="2251" b="0" i="0">
                <a:latin typeface="Arial Regular"/>
                <a:ea typeface="Arial Regular"/>
                <a:cs typeface="Arial Regular"/>
              </a:defRPr>
            </a:lvl2pPr>
            <a:lvl3pPr marL="888978" indent="-253994" algn="l">
              <a:spcBef>
                <a:spcPts val="500"/>
              </a:spcBef>
              <a:buSzPct val="75000"/>
              <a:buChar char="•"/>
              <a:defRPr sz="2000" b="0" i="0">
                <a:latin typeface="Arial Regular"/>
                <a:ea typeface="Arial Regular"/>
                <a:cs typeface="Arial Regular"/>
              </a:defRPr>
            </a:lvl3pPr>
            <a:lvl4pPr marL="1181070" indent="-228594" algn="l">
              <a:spcBef>
                <a:spcPts val="500"/>
              </a:spcBef>
              <a:buSzPct val="75000"/>
              <a:buChar char="➡"/>
              <a:defRPr sz="1851" b="0" i="0">
                <a:latin typeface="Arial Regular"/>
                <a:ea typeface="Arial Regular"/>
                <a:cs typeface="Arial Regular"/>
              </a:defRPr>
            </a:lvl4pPr>
            <a:lvl5pPr marL="1492213" indent="-222245" algn="l">
              <a:spcBef>
                <a:spcPts val="500"/>
              </a:spcBef>
              <a:buSzPct val="75000"/>
              <a:buChar char="❖"/>
              <a:defRPr sz="1751" b="0" i="0">
                <a:latin typeface="Arial Regular"/>
                <a:ea typeface="Arial Regular"/>
                <a:cs typeface="Arial Regular"/>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body" sz="quarter" idx="13" hasCustomPrompt="1"/>
          </p:nvPr>
        </p:nvSpPr>
        <p:spPr>
          <a:xfrm>
            <a:off x="342900" y="536174"/>
            <a:ext cx="11413984" cy="430887"/>
          </a:xfrm>
          <a:prstGeom prst="rect">
            <a:avLst/>
          </a:prstGeom>
        </p:spPr>
        <p:txBody>
          <a:bodyPr wrap="square" anchor="t">
            <a:spAutoFit/>
          </a:bodyPr>
          <a:lstStyle>
            <a:lvl1pPr algn="l">
              <a:defRPr sz="2800" b="0" i="0">
                <a:latin typeface="Arial Regular"/>
                <a:ea typeface="Arial Regular"/>
                <a:cs typeface="Arial Regular"/>
              </a:defRPr>
            </a:lvl1pPr>
          </a:lstStyle>
          <a:p>
            <a:pPr algn="l">
              <a:defRPr sz="5300"/>
            </a:pPr>
            <a:r>
              <a:rPr lang="en-US" sz="2800" b="1" dirty="0">
                <a:latin typeface="IBM Plex Sans" charset="0"/>
                <a:ea typeface="IBM Plex Sans" charset="0"/>
                <a:cs typeface="IBM Plex Sans" charset="0"/>
              </a:rPr>
              <a:t>Title</a:t>
            </a:r>
            <a:endParaRPr dirty="0"/>
          </a:p>
        </p:txBody>
      </p:sp>
      <p:pic>
        <p:nvPicPr>
          <p:cNvPr id="38" name="image.png"/>
          <p:cNvPicPr>
            <a:picLocks noChangeAspect="1"/>
          </p:cNvPicPr>
          <p:nvPr/>
        </p:nvPicPr>
        <p:blipFill>
          <a:blip r:embed="rId2"/>
          <a:stretch>
            <a:fillRect/>
          </a:stretch>
        </p:blipFill>
        <p:spPr>
          <a:xfrm>
            <a:off x="11177834" y="144368"/>
            <a:ext cx="775807" cy="294160"/>
          </a:xfrm>
          <a:prstGeom prst="rect">
            <a:avLst/>
          </a:prstGeom>
          <a:ln w="12700">
            <a:miter lim="400000"/>
          </a:ln>
        </p:spPr>
      </p:pic>
      <p:sp>
        <p:nvSpPr>
          <p:cNvPr id="39" name="Shape 39"/>
          <p:cNvSpPr/>
          <p:nvPr/>
        </p:nvSpPr>
        <p:spPr>
          <a:xfrm>
            <a:off x="188039" y="6576267"/>
            <a:ext cx="11815923" cy="20518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algn="l">
              <a:defRPr sz="2000"/>
            </a:pPr>
            <a:r>
              <a:rPr sz="1000" dirty="0">
                <a:solidFill>
                  <a:srgbClr val="777777"/>
                </a:solidFill>
              </a:rPr>
              <a:t>©</a:t>
            </a:r>
            <a:r>
              <a:rPr lang="en-GB" sz="1000" dirty="0">
                <a:solidFill>
                  <a:srgbClr val="777777"/>
                </a:solidFill>
              </a:rPr>
              <a:t> 2018</a:t>
            </a:r>
            <a:r>
              <a:rPr sz="1000" dirty="0">
                <a:solidFill>
                  <a:srgbClr val="777777"/>
                </a:solidFill>
              </a:rPr>
              <a:t> IBM </a:t>
            </a:r>
            <a:r>
              <a:rPr lang="en-GB" sz="1000" dirty="0">
                <a:solidFill>
                  <a:srgbClr val="777777"/>
                </a:solidFill>
              </a:rPr>
              <a:t>Corporation</a:t>
            </a:r>
            <a:endParaRPr sz="1000" dirty="0">
              <a:solidFill>
                <a:srgbClr val="777777"/>
              </a:solidFill>
            </a:endParaRPr>
          </a:p>
        </p:txBody>
      </p:sp>
      <p:sp>
        <p:nvSpPr>
          <p:cNvPr id="40" name="Shape 40"/>
          <p:cNvSpPr>
            <a:spLocks noGrp="1"/>
          </p:cNvSpPr>
          <p:nvPr>
            <p:ph type="sldNum" sz="quarter" idx="2"/>
          </p:nvPr>
        </p:nvSpPr>
        <p:spPr>
          <a:xfrm>
            <a:off x="11756886" y="6577259"/>
            <a:ext cx="198375" cy="203200"/>
          </a:xfrm>
          <a:prstGeom prst="rect">
            <a:avLst/>
          </a:prstGeom>
        </p:spPr>
        <p:txBody>
          <a:bodyPr/>
          <a:lstStyle>
            <a:lvl1pPr>
              <a:defRPr sz="1000"/>
            </a:lvl1pPr>
          </a:lstStyle>
          <a:p>
            <a:fld id="{86CB4B4D-7CA3-9044-876B-883B54F8677D}" type="slidenum">
              <a:t>‹#›</a:t>
            </a:fld>
            <a:endParaRPr/>
          </a:p>
        </p:txBody>
      </p:sp>
    </p:spTree>
    <p:extLst>
      <p:ext uri="{BB962C8B-B14F-4D97-AF65-F5344CB8AC3E}">
        <p14:creationId xmlns:p14="http://schemas.microsoft.com/office/powerpoint/2010/main" val="403129411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369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4647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66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1744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5161832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4242575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2726811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545207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9018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72374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4211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61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394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74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7890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769019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2948969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9942205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8070437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543399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0552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7862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529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4227373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6937255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00736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990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8577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3756356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4267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8638788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3767053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22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319094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0701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ags" Target="../tags/tag25.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7">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6"/>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 id="2147483725" r:id="rId22"/>
    <p:sldLayoutId id="2147483762" r:id="rId23"/>
    <p:sldLayoutId id="2147483763" r:id="rId24"/>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74788583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5.tiff"/><Relationship Id="rId2" Type="http://schemas.openxmlformats.org/officeDocument/2006/relationships/slideLayout" Target="../slideLayouts/slideLayout20.xml"/><Relationship Id="rId1" Type="http://schemas.openxmlformats.org/officeDocument/2006/relationships/tags" Target="../tags/tag4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bit.ly/2xf0PvK"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5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hyperlink" Target="https://searchsecurity.techtarget.com/news/252460033/Chris-Wysopal-talks-blockchain-hype-and-realistic-uses" TargetMode="External"/><Relationship Id="rId3" Type="http://schemas.openxmlformats.org/officeDocument/2006/relationships/hyperlink" Target="https://developer.ibm.com/" TargetMode="External"/><Relationship Id="rId7" Type="http://schemas.openxmlformats.org/officeDocument/2006/relationships/hyperlink" Target="https://www.hyperledger.org/blog/2018/02/07/hyperledger-fabric-1-0-release-process" TargetMode="External"/><Relationship Id="rId2" Type="http://schemas.openxmlformats.org/officeDocument/2006/relationships/hyperlink" Target="https://hyperledger-fabric.readthedocs.io/en/release-1.4/private_data_tutorial.html" TargetMode="External"/><Relationship Id="rId1" Type="http://schemas.openxmlformats.org/officeDocument/2006/relationships/slideLayout" Target="../slideLayouts/slideLayout43.xml"/><Relationship Id="rId6" Type="http://schemas.openxmlformats.org/officeDocument/2006/relationships/hyperlink" Target="https://www.ibm.com/cloud/sysdig" TargetMode="External"/><Relationship Id="rId5" Type="http://schemas.openxmlformats.org/officeDocument/2006/relationships/hyperlink" Target="https://developer.ibm.com/patterns/storing-private-data-off-chain-using-blockchain-think-healthcare-use-case" TargetMode="External"/><Relationship Id="rId4" Type="http://schemas.openxmlformats.org/officeDocument/2006/relationships/hyperlink" Target="https://developer.ibm.com/patterns/build-first-private-blockchain-network-interplanetary-file-syste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medium.com/luxtag-live-tokenized-assets-on-blockchain/private-vs-public-blockchain-what-are-the-major-differences-d92a504f3a4a" TargetMode="Externa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44.xml"/><Relationship Id="rId4" Type="http://schemas.openxmlformats.org/officeDocument/2006/relationships/hyperlink" Target="https://bit.ly/2xf0PvK"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8.xml"/></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png"/><Relationship Id="rId1" Type="http://schemas.openxmlformats.org/officeDocument/2006/relationships/slideLayout" Target="../slideLayouts/slideLayout4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7.png"/><Relationship Id="rId16" Type="http://schemas.openxmlformats.org/officeDocument/2006/relationships/image" Target="../media/image49.png"/><Relationship Id="rId1" Type="http://schemas.openxmlformats.org/officeDocument/2006/relationships/slideLayout" Target="../slideLayouts/slideLayout45.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29.png"/><Relationship Id="rId19" Type="http://schemas.openxmlformats.org/officeDocument/2006/relationships/image" Target="../media/image52.png"/><Relationship Id="rId4" Type="http://schemas.openxmlformats.org/officeDocument/2006/relationships/image" Target="../media/image23.png"/><Relationship Id="rId9" Type="http://schemas.openxmlformats.org/officeDocument/2006/relationships/image" Target="../media/image43.pn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FC3995-7BB8-B448-A7C6-D67056FDE0BA}"/>
              </a:ext>
            </a:extLst>
          </p:cNvPr>
          <p:cNvSpPr/>
          <p:nvPr/>
        </p:nvSpPr>
        <p:spPr>
          <a:xfrm>
            <a:off x="133344" y="6297008"/>
            <a:ext cx="1336775" cy="321179"/>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ctrTitle"/>
          </p:nvPr>
        </p:nvSpPr>
        <p:spPr>
          <a:xfrm>
            <a:off x="0" y="0"/>
            <a:ext cx="12192000" cy="2477311"/>
          </a:xfrm>
          <a:solidFill>
            <a:schemeClr val="accent2"/>
          </a:solidFill>
        </p:spPr>
        <p:txBody>
          <a:bodyPr/>
          <a:lstStyle/>
          <a:p>
            <a:r>
              <a:rPr lang="en-US" sz="4000" b="1" dirty="0"/>
              <a:t>HYPERLEDGER FABRIC FOR THE ENTERPRISE</a:t>
            </a:r>
            <a:br>
              <a:rPr lang="en-US" sz="4000" b="1" dirty="0"/>
            </a:br>
            <a:br>
              <a:rPr lang="en-US" sz="4000" b="1" dirty="0"/>
            </a:br>
            <a:r>
              <a:rPr lang="en-US" sz="2000" b="1" dirty="0"/>
              <a:t>Privacy and Security Strategies</a:t>
            </a:r>
            <a:br>
              <a:rPr lang="en-US" sz="4000" dirty="0"/>
            </a:br>
            <a:endParaRPr lang="en-US" sz="4000" dirty="0">
              <a:solidFill>
                <a:schemeClr val="accent1"/>
              </a:solidFill>
            </a:endParaRPr>
          </a:p>
        </p:txBody>
      </p:sp>
      <p:sp>
        <p:nvSpPr>
          <p:cNvPr id="3" name="Subtitle 2"/>
          <p:cNvSpPr>
            <a:spLocks noGrp="1"/>
          </p:cNvSpPr>
          <p:nvPr>
            <p:ph type="subTitle" idx="1"/>
          </p:nvPr>
        </p:nvSpPr>
        <p:spPr>
          <a:xfrm>
            <a:off x="0" y="2927888"/>
            <a:ext cx="9131030" cy="3909250"/>
          </a:xfrm>
        </p:spPr>
        <p:txBody>
          <a:bodyPr/>
          <a:lstStyle/>
          <a:p>
            <a:endParaRPr lang="en-US" sz="1800" b="1" dirty="0"/>
          </a:p>
          <a:p>
            <a:r>
              <a:rPr lang="en-US" sz="1800" b="1" dirty="0"/>
              <a:t>Grant Steinfeld</a:t>
            </a:r>
            <a:r>
              <a:rPr lang="en-US" sz="1800" b="1" baseline="30000" dirty="0"/>
              <a:t>1</a:t>
            </a:r>
            <a:endParaRPr lang="en-US" sz="1800" b="1" dirty="0"/>
          </a:p>
          <a:p>
            <a:pPr>
              <a:lnSpc>
                <a:spcPct val="150000"/>
              </a:lnSpc>
            </a:pPr>
            <a:r>
              <a:rPr lang="en-US" sz="1800" baseline="30000" dirty="0"/>
              <a:t>1 </a:t>
            </a:r>
            <a:r>
              <a:rPr lang="en-US" sz="1800" dirty="0"/>
              <a:t>Developer Advocate – Blockchain and Java, IBM</a:t>
            </a:r>
            <a:br>
              <a:rPr lang="en-US" sz="1800" dirty="0"/>
            </a:br>
            <a:r>
              <a:rPr lang="en-US" sz="1800" dirty="0"/>
              <a:t>@</a:t>
            </a:r>
            <a:r>
              <a:rPr lang="en-US" sz="1800" dirty="0" err="1"/>
              <a:t>gsteinfeld</a:t>
            </a:r>
            <a:r>
              <a:rPr lang="en-US" sz="1800" dirty="0"/>
              <a:t> </a:t>
            </a:r>
          </a:p>
          <a:p>
            <a:pPr>
              <a:lnSpc>
                <a:spcPct val="150000"/>
              </a:lnSpc>
            </a:pPr>
            <a:r>
              <a:rPr lang="en-US" sz="1800" dirty="0"/>
              <a:t> </a:t>
            </a:r>
            <a:br>
              <a:rPr lang="en-US" sz="1800" dirty="0"/>
            </a:br>
            <a:r>
              <a:rPr lang="en-US" sz="1800" dirty="0"/>
              <a:t>				</a:t>
            </a:r>
            <a:r>
              <a:rPr lang="en-US" sz="4000" dirty="0">
                <a:solidFill>
                  <a:schemeClr val="accent3"/>
                </a:solidFill>
                <a:latin typeface="IBM Plex Sans" charset="0"/>
                <a:hlinkClick r:id="rId4"/>
              </a:rPr>
              <a:t>https://bit.ly/2xf0PvK</a:t>
            </a:r>
            <a:endParaRPr lang="en-US" sz="4000" dirty="0"/>
          </a:p>
        </p:txBody>
      </p:sp>
      <p:sp>
        <p:nvSpPr>
          <p:cNvPr id="6" name="Rectangle 5">
            <a:extLst>
              <a:ext uri="{FF2B5EF4-FFF2-40B4-BE49-F238E27FC236}">
                <a16:creationId xmlns:a16="http://schemas.microsoft.com/office/drawing/2014/main" id="{6C37BA59-070F-214F-A3B5-5A8A27BB1F2C}"/>
              </a:ext>
            </a:extLst>
          </p:cNvPr>
          <p:cNvSpPr/>
          <p:nvPr/>
        </p:nvSpPr>
        <p:spPr>
          <a:xfrm>
            <a:off x="8552330" y="-4612341"/>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A9C62BE5-1286-DD4A-91FD-AA56F212276A}"/>
              </a:ext>
            </a:extLst>
          </p:cNvPr>
          <p:cNvSpPr/>
          <p:nvPr/>
        </p:nvSpPr>
        <p:spPr>
          <a:xfrm>
            <a:off x="147918" y="3139239"/>
            <a:ext cx="11873753" cy="1750181"/>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TextBox 12">
            <a:extLst>
              <a:ext uri="{FF2B5EF4-FFF2-40B4-BE49-F238E27FC236}">
                <a16:creationId xmlns:a16="http://schemas.microsoft.com/office/drawing/2014/main" id="{E2B7BD02-B575-274D-BD07-516DD3A1DD6F}"/>
              </a:ext>
            </a:extLst>
          </p:cNvPr>
          <p:cNvSpPr txBox="1"/>
          <p:nvPr/>
        </p:nvSpPr>
        <p:spPr>
          <a:xfrm>
            <a:off x="118770" y="2431353"/>
            <a:ext cx="3564229" cy="707886"/>
          </a:xfrm>
          <a:prstGeom prst="rect">
            <a:avLst/>
          </a:prstGeom>
          <a:noFill/>
        </p:spPr>
        <p:txBody>
          <a:bodyPr wrap="square" rtlCol="0">
            <a:spAutoFit/>
          </a:bodyPr>
          <a:lstStyle/>
          <a:p>
            <a:r>
              <a:rPr lang="en-US" sz="4000" dirty="0">
                <a:solidFill>
                  <a:schemeClr val="accent1"/>
                </a:solidFill>
              </a:rPr>
              <a:t>Presentation</a:t>
            </a:r>
            <a:endParaRPr lang="en-US" sz="4000" dirty="0"/>
          </a:p>
        </p:txBody>
      </p:sp>
      <p:pic>
        <p:nvPicPr>
          <p:cNvPr id="10" name="Picture 9">
            <a:extLst>
              <a:ext uri="{FF2B5EF4-FFF2-40B4-BE49-F238E27FC236}">
                <a16:creationId xmlns:a16="http://schemas.microsoft.com/office/drawing/2014/main" id="{28E2EE62-77E1-4945-B30A-350CC2BB395C}"/>
              </a:ext>
            </a:extLst>
          </p:cNvPr>
          <p:cNvPicPr>
            <a:picLocks noChangeAspect="1"/>
          </p:cNvPicPr>
          <p:nvPr/>
        </p:nvPicPr>
        <p:blipFill>
          <a:blip r:embed="rId5"/>
          <a:stretch>
            <a:fillRect/>
          </a:stretch>
        </p:blipFill>
        <p:spPr>
          <a:xfrm>
            <a:off x="7151807" y="3827206"/>
            <a:ext cx="2801045" cy="781344"/>
          </a:xfrm>
          <a:prstGeom prst="rect">
            <a:avLst/>
          </a:prstGeom>
        </p:spPr>
      </p:pic>
      <p:pic>
        <p:nvPicPr>
          <p:cNvPr id="12" name="Picture 11">
            <a:extLst>
              <a:ext uri="{FF2B5EF4-FFF2-40B4-BE49-F238E27FC236}">
                <a16:creationId xmlns:a16="http://schemas.microsoft.com/office/drawing/2014/main" id="{A0B901C2-E5A0-054B-B8CE-0ACD29E57F73}"/>
              </a:ext>
            </a:extLst>
          </p:cNvPr>
          <p:cNvPicPr>
            <a:picLocks noChangeAspect="1"/>
          </p:cNvPicPr>
          <p:nvPr/>
        </p:nvPicPr>
        <p:blipFill>
          <a:blip r:embed="rId6"/>
          <a:stretch>
            <a:fillRect/>
          </a:stretch>
        </p:blipFill>
        <p:spPr>
          <a:xfrm>
            <a:off x="9142160" y="5022618"/>
            <a:ext cx="2186607" cy="1269149"/>
          </a:xfrm>
          <a:prstGeom prst="rect">
            <a:avLst/>
          </a:prstGeom>
        </p:spPr>
      </p:pic>
      <p:pic>
        <p:nvPicPr>
          <p:cNvPr id="8" name="Picture 7">
            <a:extLst>
              <a:ext uri="{FF2B5EF4-FFF2-40B4-BE49-F238E27FC236}">
                <a16:creationId xmlns:a16="http://schemas.microsoft.com/office/drawing/2014/main" id="{B4F4CF38-2A43-B54A-B897-316BB0911F72}"/>
              </a:ext>
            </a:extLst>
          </p:cNvPr>
          <p:cNvPicPr>
            <a:picLocks noChangeAspect="1"/>
          </p:cNvPicPr>
          <p:nvPr/>
        </p:nvPicPr>
        <p:blipFill>
          <a:blip r:embed="rId7"/>
          <a:stretch>
            <a:fillRect/>
          </a:stretch>
        </p:blipFill>
        <p:spPr>
          <a:xfrm>
            <a:off x="1104434" y="5390067"/>
            <a:ext cx="901700" cy="901700"/>
          </a:xfrm>
          <a:prstGeom prst="rect">
            <a:avLst/>
          </a:prstGeom>
        </p:spPr>
      </p:pic>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B831-C880-5549-884F-19336F2C1220}"/>
              </a:ext>
            </a:extLst>
          </p:cNvPr>
          <p:cNvSpPr>
            <a:spLocks noGrp="1"/>
          </p:cNvSpPr>
          <p:nvPr>
            <p:ph type="title"/>
          </p:nvPr>
        </p:nvSpPr>
        <p:spPr/>
        <p:txBody>
          <a:bodyPr/>
          <a:lstStyle/>
          <a:p>
            <a:r>
              <a:rPr lang="en-US" dirty="0"/>
              <a:t>HLF - Clever Consensus </a:t>
            </a:r>
          </a:p>
        </p:txBody>
      </p:sp>
      <p:sp>
        <p:nvSpPr>
          <p:cNvPr id="3" name="Slide Number Placeholder 2">
            <a:extLst>
              <a:ext uri="{FF2B5EF4-FFF2-40B4-BE49-F238E27FC236}">
                <a16:creationId xmlns:a16="http://schemas.microsoft.com/office/drawing/2014/main" id="{43AC1706-BD0D-B04F-B2F1-0DC9E0E1F50C}"/>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4" name="TextBox 3">
            <a:extLst>
              <a:ext uri="{FF2B5EF4-FFF2-40B4-BE49-F238E27FC236}">
                <a16:creationId xmlns:a16="http://schemas.microsoft.com/office/drawing/2014/main" id="{29EE1EE5-7607-6C4E-8BBE-A5D9F6E5049E}"/>
              </a:ext>
            </a:extLst>
          </p:cNvPr>
          <p:cNvSpPr txBox="1"/>
          <p:nvPr/>
        </p:nvSpPr>
        <p:spPr>
          <a:xfrm>
            <a:off x="2675965" y="1828801"/>
            <a:ext cx="8364070" cy="2031325"/>
          </a:xfrm>
          <a:prstGeom prst="rect">
            <a:avLst/>
          </a:prstGeom>
          <a:noFill/>
        </p:spPr>
        <p:txBody>
          <a:bodyPr wrap="square" rtlCol="0">
            <a:spAutoFit/>
          </a:bodyPr>
          <a:lstStyle/>
          <a:p>
            <a:r>
              <a:rPr lang="en-US" dirty="0"/>
              <a:t>occurrence of delivery faults when many untrusted </a:t>
            </a:r>
            <a:r>
              <a:rPr lang="en-US" dirty="0" err="1"/>
              <a:t>orderers</a:t>
            </a:r>
            <a:r>
              <a:rPr lang="en-US" dirty="0"/>
              <a:t> are employed. Thus, the consensus algorithm must be able to reach consensus despite faults. </a:t>
            </a:r>
            <a:br>
              <a:rPr lang="en-US" dirty="0"/>
            </a:br>
            <a:r>
              <a:rPr lang="en-US" dirty="0"/>
              <a:t>Thus, </a:t>
            </a:r>
            <a:r>
              <a:rPr lang="en-US" dirty="0" err="1"/>
              <a:t>Hyperlefger</a:t>
            </a:r>
            <a:r>
              <a:rPr lang="en-US" dirty="0"/>
              <a:t> Fabric uses a </a:t>
            </a:r>
            <a:r>
              <a:rPr lang="en-US" b="1" dirty="0"/>
              <a:t>pluggable algorithm</a:t>
            </a:r>
            <a:r>
              <a:rPr lang="en-US" dirty="0"/>
              <a:t>, that allows customizations, depending on the specific use case of each application. For example, to deal with the delivery faults, BFT can be used. Instead of imposing a one-size-fits-all approach, Hyperledger lets users choose the best algorithm for each application.</a:t>
            </a:r>
          </a:p>
        </p:txBody>
      </p:sp>
    </p:spTree>
    <p:extLst>
      <p:ext uri="{BB962C8B-B14F-4D97-AF65-F5344CB8AC3E}">
        <p14:creationId xmlns:p14="http://schemas.microsoft.com/office/powerpoint/2010/main" val="297452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D6B14-A0CD-A748-B4E7-13C01A67AA97}"/>
              </a:ext>
            </a:extLst>
          </p:cNvPr>
          <p:cNvSpPr>
            <a:spLocks noGrp="1"/>
          </p:cNvSpPr>
          <p:nvPr>
            <p:ph type="body" sz="quarter" idx="13"/>
          </p:nvPr>
        </p:nvSpPr>
        <p:spPr>
          <a:xfrm>
            <a:off x="919229" y="1535918"/>
            <a:ext cx="9139172" cy="2900987"/>
          </a:xfrm>
        </p:spPr>
        <p:txBody>
          <a:bodyPr/>
          <a:lstStyle/>
          <a:p>
            <a:r>
              <a:rPr lang="en-US" sz="5867" b="1" dirty="0">
                <a:solidFill>
                  <a:schemeClr val="accent2"/>
                </a:solidFill>
              </a:rPr>
              <a:t>So how do we ensure Confidential Compute </a:t>
            </a:r>
          </a:p>
          <a:p>
            <a:r>
              <a:rPr lang="en-US" sz="5867" b="1" dirty="0">
                <a:solidFill>
                  <a:schemeClr val="accent2"/>
                </a:solidFill>
              </a:rPr>
              <a:t>on Hyperledger Fabric?</a:t>
            </a:r>
          </a:p>
        </p:txBody>
      </p:sp>
      <p:sp>
        <p:nvSpPr>
          <p:cNvPr id="4" name="Slide Number Placeholder 3">
            <a:extLst>
              <a:ext uri="{FF2B5EF4-FFF2-40B4-BE49-F238E27FC236}">
                <a16:creationId xmlns:a16="http://schemas.microsoft.com/office/drawing/2014/main" id="{6A95E092-B8AD-5F4E-A12D-407FF690C367}"/>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30730100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BAC4F9-38F5-0F47-A09A-CF6F72E0D525}"/>
              </a:ext>
            </a:extLst>
          </p:cNvPr>
          <p:cNvSpPr>
            <a:spLocks noGrp="1"/>
          </p:cNvSpPr>
          <p:nvPr>
            <p:ph sz="quarter" idx="17"/>
          </p:nvPr>
        </p:nvSpPr>
        <p:spPr/>
        <p:txBody>
          <a:bodyPr/>
          <a:lstStyle/>
          <a:p>
            <a:r>
              <a:rPr lang="en-US" dirty="0"/>
              <a:t>Future Multiple ordering plugins are being developed:</a:t>
            </a:r>
          </a:p>
          <a:p>
            <a:pPr marL="342900" indent="-342900">
              <a:buFont typeface="Arial" panose="020B0604020202020204" pitchFamily="34" charset="0"/>
              <a:buChar char="•"/>
            </a:pPr>
            <a:r>
              <a:rPr lang="en-US" dirty="0"/>
              <a:t> BFT Smart</a:t>
            </a:r>
          </a:p>
          <a:p>
            <a:pPr marL="342900" indent="-342900">
              <a:buFont typeface="Arial" panose="020B0604020202020204" pitchFamily="34" charset="0"/>
              <a:buChar char="•"/>
            </a:pPr>
            <a:r>
              <a:rPr lang="en-US" dirty="0"/>
              <a:t>Simplified Byzantine Fault Tolerance (SBFT)</a:t>
            </a:r>
          </a:p>
          <a:p>
            <a:pPr marL="342900" indent="-342900">
              <a:buFont typeface="Arial" panose="020B0604020202020204" pitchFamily="34" charset="0"/>
              <a:buChar char="•"/>
            </a:pPr>
            <a:r>
              <a:rPr lang="en-US" dirty="0"/>
              <a:t>Honey Badger of BFT</a:t>
            </a:r>
          </a:p>
        </p:txBody>
      </p:sp>
      <p:sp>
        <p:nvSpPr>
          <p:cNvPr id="3" name="Content Placeholder 2">
            <a:extLst>
              <a:ext uri="{FF2B5EF4-FFF2-40B4-BE49-F238E27FC236}">
                <a16:creationId xmlns:a16="http://schemas.microsoft.com/office/drawing/2014/main" id="{4CC92018-8010-4C42-8BC0-13933F7254F9}"/>
              </a:ext>
            </a:extLst>
          </p:cNvPr>
          <p:cNvSpPr>
            <a:spLocks noGrp="1"/>
          </p:cNvSpPr>
          <p:nvPr>
            <p:ph sz="quarter" idx="18"/>
          </p:nvPr>
        </p:nvSpPr>
        <p:spPr/>
        <p:txBody>
          <a:bodyPr/>
          <a:lstStyle/>
          <a:p>
            <a:r>
              <a:rPr lang="en-US" dirty="0"/>
              <a:t>Raft ( recommended )</a:t>
            </a:r>
          </a:p>
          <a:p>
            <a:r>
              <a:rPr lang="en-US" dirty="0"/>
              <a:t>Distributed ordering</a:t>
            </a:r>
          </a:p>
          <a:p>
            <a:endParaRPr lang="en-US" dirty="0"/>
          </a:p>
        </p:txBody>
      </p:sp>
      <p:sp>
        <p:nvSpPr>
          <p:cNvPr id="4" name="Slide Number Placeholder 3">
            <a:extLst>
              <a:ext uri="{FF2B5EF4-FFF2-40B4-BE49-F238E27FC236}">
                <a16:creationId xmlns:a16="http://schemas.microsoft.com/office/drawing/2014/main" id="{4DAD65DC-E26A-C746-92C2-A46A5DFCDAC6}"/>
              </a:ext>
            </a:extLst>
          </p:cNvPr>
          <p:cNvSpPr>
            <a:spLocks noGrp="1"/>
          </p:cNvSpPr>
          <p:nvPr>
            <p:ph type="sldNum" sz="quarter" idx="10"/>
          </p:nvPr>
        </p:nvSpPr>
        <p:spPr/>
        <p:txBody>
          <a:bodyPr/>
          <a:lstStyle/>
          <a:p>
            <a:fld id="{D0BE6F14-FF48-0F4F-A8AA-2E3F25371E4A}" type="slidenum">
              <a:rPr lang="en-US" smtClean="0"/>
              <a:pPr/>
              <a:t>12</a:t>
            </a:fld>
            <a:endParaRPr lang="en-US" dirty="0"/>
          </a:p>
        </p:txBody>
      </p:sp>
      <p:sp>
        <p:nvSpPr>
          <p:cNvPr id="5" name="Footer Placeholder 4">
            <a:extLst>
              <a:ext uri="{FF2B5EF4-FFF2-40B4-BE49-F238E27FC236}">
                <a16:creationId xmlns:a16="http://schemas.microsoft.com/office/drawing/2014/main" id="{65E4837E-EC02-D844-958F-E6EC487C9AC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Content Placeholder 5">
            <a:extLst>
              <a:ext uri="{FF2B5EF4-FFF2-40B4-BE49-F238E27FC236}">
                <a16:creationId xmlns:a16="http://schemas.microsoft.com/office/drawing/2014/main" id="{3DD3BBCA-1B7E-D747-9364-CFFA710D9787}"/>
              </a:ext>
            </a:extLst>
          </p:cNvPr>
          <p:cNvSpPr>
            <a:spLocks noGrp="1"/>
          </p:cNvSpPr>
          <p:nvPr>
            <p:ph sz="quarter" idx="15"/>
          </p:nvPr>
        </p:nvSpPr>
        <p:spPr/>
        <p:txBody>
          <a:bodyPr/>
          <a:lstStyle/>
          <a:p>
            <a:r>
              <a:rPr lang="en-US" dirty="0"/>
              <a:t>Solo – dev only</a:t>
            </a:r>
          </a:p>
        </p:txBody>
      </p:sp>
      <p:sp>
        <p:nvSpPr>
          <p:cNvPr id="7" name="Content Placeholder 6">
            <a:extLst>
              <a:ext uri="{FF2B5EF4-FFF2-40B4-BE49-F238E27FC236}">
                <a16:creationId xmlns:a16="http://schemas.microsoft.com/office/drawing/2014/main" id="{8E1B3AD2-AB57-284D-8ADE-8CCCED0A30C3}"/>
              </a:ext>
            </a:extLst>
          </p:cNvPr>
          <p:cNvSpPr>
            <a:spLocks noGrp="1"/>
          </p:cNvSpPr>
          <p:nvPr>
            <p:ph sz="quarter" idx="16"/>
          </p:nvPr>
        </p:nvSpPr>
        <p:spPr/>
        <p:txBody>
          <a:bodyPr/>
          <a:lstStyle/>
          <a:p>
            <a:r>
              <a:rPr lang="en-US" dirty="0"/>
              <a:t>Apache Kafka and Zookeeper</a:t>
            </a:r>
          </a:p>
          <a:p>
            <a:r>
              <a:rPr lang="en-US" dirty="0"/>
              <a:t>Crash Fault Tolerance</a:t>
            </a:r>
          </a:p>
        </p:txBody>
      </p:sp>
      <p:sp>
        <p:nvSpPr>
          <p:cNvPr id="8" name="Title 7">
            <a:extLst>
              <a:ext uri="{FF2B5EF4-FFF2-40B4-BE49-F238E27FC236}">
                <a16:creationId xmlns:a16="http://schemas.microsoft.com/office/drawing/2014/main" id="{E772576C-341A-5146-B076-E1358F912088}"/>
              </a:ext>
            </a:extLst>
          </p:cNvPr>
          <p:cNvSpPr>
            <a:spLocks noGrp="1"/>
          </p:cNvSpPr>
          <p:nvPr>
            <p:ph type="title"/>
          </p:nvPr>
        </p:nvSpPr>
        <p:spPr/>
        <p:txBody>
          <a:bodyPr/>
          <a:lstStyle/>
          <a:p>
            <a:r>
              <a:rPr lang="en-US" dirty="0"/>
              <a:t>Ordering Service –</a:t>
            </a:r>
            <a:br>
              <a:rPr lang="en-US" dirty="0"/>
            </a:br>
            <a:br>
              <a:rPr lang="en-US" dirty="0"/>
            </a:br>
            <a:r>
              <a:rPr lang="en-US" dirty="0"/>
              <a:t>3 consensus protocols</a:t>
            </a:r>
          </a:p>
        </p:txBody>
      </p:sp>
    </p:spTree>
    <p:extLst>
      <p:ext uri="{BB962C8B-B14F-4D97-AF65-F5344CB8AC3E}">
        <p14:creationId xmlns:p14="http://schemas.microsoft.com/office/powerpoint/2010/main" val="1921392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Async  environments like the Internet</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Distributed Compute – State Machine – </a:t>
            </a:r>
          </a:p>
          <a:p>
            <a:r>
              <a:rPr lang="en-US" dirty="0" err="1"/>
              <a:t>SmartContracts</a:t>
            </a:r>
            <a:endParaRPr lang="en-US" dirty="0"/>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13</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a:xfrm>
            <a:off x="-1" y="-1"/>
            <a:ext cx="12191999" cy="3429001"/>
          </a:xfrm>
        </p:spPr>
        <p:txBody>
          <a:bodyPr/>
          <a:lstStyle/>
          <a:p>
            <a:r>
              <a:rPr lang="en-US" dirty="0"/>
              <a:t>Touchpoints</a:t>
            </a:r>
          </a:p>
        </p:txBody>
      </p:sp>
    </p:spTree>
    <p:extLst>
      <p:ext uri="{BB962C8B-B14F-4D97-AF65-F5344CB8AC3E}">
        <p14:creationId xmlns:p14="http://schemas.microsoft.com/office/powerpoint/2010/main" val="289968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7559B-42C0-584A-9B5D-872AD9B5AE89}"/>
              </a:ext>
            </a:extLst>
          </p:cNvPr>
          <p:cNvSpPr>
            <a:spLocks noGrp="1"/>
          </p:cNvSpPr>
          <p:nvPr>
            <p:ph type="title"/>
          </p:nvPr>
        </p:nvSpPr>
        <p:spPr>
          <a:xfrm>
            <a:off x="304800" y="268224"/>
            <a:ext cx="5486400" cy="1140968"/>
          </a:xfrm>
        </p:spPr>
        <p:txBody>
          <a:bodyPr/>
          <a:lstStyle/>
          <a:p>
            <a:r>
              <a:rPr lang="en-US" dirty="0"/>
              <a:t>Malicious Attacks</a:t>
            </a:r>
          </a:p>
        </p:txBody>
      </p:sp>
      <p:sp>
        <p:nvSpPr>
          <p:cNvPr id="3" name="Slide Number Placeholder 2">
            <a:extLst>
              <a:ext uri="{FF2B5EF4-FFF2-40B4-BE49-F238E27FC236}">
                <a16:creationId xmlns:a16="http://schemas.microsoft.com/office/drawing/2014/main" id="{0A4EAC28-59AE-2A46-BA24-1F4799CFF01B}"/>
              </a:ext>
            </a:extLst>
          </p:cNvPr>
          <p:cNvSpPr>
            <a:spLocks noGrp="1"/>
          </p:cNvSpPr>
          <p:nvPr>
            <p:ph type="sldNum" sz="quarter" idx="10"/>
          </p:nvPr>
        </p:nvSpPr>
        <p:spPr>
          <a:xfrm>
            <a:off x="8242300" y="5984385"/>
            <a:ext cx="2743200" cy="182880"/>
          </a:xfrm>
        </p:spPr>
        <p:txBody>
          <a:bodyPr/>
          <a:lstStyle/>
          <a:p>
            <a:fld id="{D0BE6F14-FF48-0F4F-A8AA-2E3F25371E4A}" type="slidenum">
              <a:rPr lang="en-US" smtClean="0"/>
              <a:pPr/>
              <a:t>14</a:t>
            </a:fld>
            <a:endParaRPr lang="en-US"/>
          </a:p>
        </p:txBody>
      </p:sp>
      <p:sp>
        <p:nvSpPr>
          <p:cNvPr id="4" name="Text Placeholder 3">
            <a:extLst>
              <a:ext uri="{FF2B5EF4-FFF2-40B4-BE49-F238E27FC236}">
                <a16:creationId xmlns:a16="http://schemas.microsoft.com/office/drawing/2014/main" id="{3FD3FDB5-49FB-A642-879B-665A3D1080AD}"/>
              </a:ext>
            </a:extLst>
          </p:cNvPr>
          <p:cNvSpPr>
            <a:spLocks noGrp="1"/>
          </p:cNvSpPr>
          <p:nvPr>
            <p:ph type="body" sz="quarter" idx="12"/>
          </p:nvPr>
        </p:nvSpPr>
        <p:spPr>
          <a:xfrm>
            <a:off x="1743627" y="3573871"/>
            <a:ext cx="1285185" cy="4779264"/>
          </a:xfrm>
        </p:spPr>
        <p:txBody>
          <a:bodyPr/>
          <a:lstStyle/>
          <a:p>
            <a:r>
              <a:rPr lang="en-US" dirty="0"/>
              <a:t>INTERNAL</a:t>
            </a:r>
          </a:p>
        </p:txBody>
      </p:sp>
      <p:sp>
        <p:nvSpPr>
          <p:cNvPr id="5" name="Text Placeholder 4">
            <a:extLst>
              <a:ext uri="{FF2B5EF4-FFF2-40B4-BE49-F238E27FC236}">
                <a16:creationId xmlns:a16="http://schemas.microsoft.com/office/drawing/2014/main" id="{ABCF8966-7744-4A47-8D75-F94F35356E35}"/>
              </a:ext>
            </a:extLst>
          </p:cNvPr>
          <p:cNvSpPr>
            <a:spLocks noGrp="1"/>
          </p:cNvSpPr>
          <p:nvPr>
            <p:ph type="body" sz="quarter" idx="13"/>
          </p:nvPr>
        </p:nvSpPr>
        <p:spPr>
          <a:xfrm>
            <a:off x="9613900" y="3164721"/>
            <a:ext cx="1396715" cy="376700"/>
          </a:xfrm>
        </p:spPr>
        <p:txBody>
          <a:bodyPr/>
          <a:lstStyle/>
          <a:p>
            <a:r>
              <a:rPr lang="en-US" dirty="0"/>
              <a:t>EXTERNAL</a:t>
            </a:r>
          </a:p>
        </p:txBody>
      </p:sp>
      <p:pic>
        <p:nvPicPr>
          <p:cNvPr id="7" name="Picture 6">
            <a:extLst>
              <a:ext uri="{FF2B5EF4-FFF2-40B4-BE49-F238E27FC236}">
                <a16:creationId xmlns:a16="http://schemas.microsoft.com/office/drawing/2014/main" id="{E799B74D-E40E-ED44-8929-4C45B3C9DF61}"/>
              </a:ext>
            </a:extLst>
          </p:cNvPr>
          <p:cNvPicPr>
            <a:picLocks noChangeAspect="1"/>
          </p:cNvPicPr>
          <p:nvPr/>
        </p:nvPicPr>
        <p:blipFill>
          <a:blip r:embed="rId3"/>
          <a:stretch>
            <a:fillRect/>
          </a:stretch>
        </p:blipFill>
        <p:spPr>
          <a:xfrm>
            <a:off x="9330476" y="3843228"/>
            <a:ext cx="1676697" cy="1651000"/>
          </a:xfrm>
          <a:prstGeom prst="rect">
            <a:avLst/>
          </a:prstGeom>
        </p:spPr>
      </p:pic>
      <p:pic>
        <p:nvPicPr>
          <p:cNvPr id="9" name="Picture 8">
            <a:extLst>
              <a:ext uri="{FF2B5EF4-FFF2-40B4-BE49-F238E27FC236}">
                <a16:creationId xmlns:a16="http://schemas.microsoft.com/office/drawing/2014/main" id="{0AF4D170-430A-2541-8FD5-8EF40A90CD01}"/>
              </a:ext>
            </a:extLst>
          </p:cNvPr>
          <p:cNvPicPr>
            <a:picLocks noChangeAspect="1"/>
          </p:cNvPicPr>
          <p:nvPr/>
        </p:nvPicPr>
        <p:blipFill>
          <a:blip r:embed="rId4"/>
          <a:stretch>
            <a:fillRect/>
          </a:stretch>
        </p:blipFill>
        <p:spPr>
          <a:xfrm>
            <a:off x="1503570" y="1627814"/>
            <a:ext cx="1765300" cy="1651000"/>
          </a:xfrm>
          <a:prstGeom prst="rect">
            <a:avLst/>
          </a:prstGeom>
        </p:spPr>
      </p:pic>
      <p:sp>
        <p:nvSpPr>
          <p:cNvPr id="8" name="Rounded Rectangle 7">
            <a:extLst>
              <a:ext uri="{FF2B5EF4-FFF2-40B4-BE49-F238E27FC236}">
                <a16:creationId xmlns:a16="http://schemas.microsoft.com/office/drawing/2014/main" id="{84B3495C-74CE-C843-93C2-774FDF2D071B}"/>
              </a:ext>
            </a:extLst>
          </p:cNvPr>
          <p:cNvSpPr/>
          <p:nvPr/>
        </p:nvSpPr>
        <p:spPr>
          <a:xfrm>
            <a:off x="3672842" y="2390793"/>
            <a:ext cx="5177608" cy="2542214"/>
          </a:xfrm>
          <a:prstGeom prst="roundRect">
            <a:avLst/>
          </a:prstGeom>
          <a:solidFill>
            <a:schemeClr val="accent1"/>
          </a:solidFill>
        </p:spPr>
        <p:txBody>
          <a:bodyPr wrap="square" lIns="0" tIns="0" rIns="0" bIns="0" rtlCol="0" anchor="ctr">
            <a:noAutofit/>
          </a:bodyPr>
          <a:lstStyle/>
          <a:p>
            <a:pPr algn="ctr"/>
            <a:r>
              <a:rPr lang="en-US" sz="2000" dirty="0"/>
              <a:t>Peer pull requests / Auditor Role</a:t>
            </a:r>
          </a:p>
          <a:p>
            <a:pPr algn="ctr"/>
            <a:endParaRPr lang="en-US" sz="2000" dirty="0"/>
          </a:p>
          <a:p>
            <a:pPr algn="ctr"/>
            <a:r>
              <a:rPr lang="en-US" sz="2000" dirty="0"/>
              <a:t>Continuous Integration – DevOps Infra</a:t>
            </a:r>
          </a:p>
          <a:p>
            <a:endParaRPr lang="en-US" sz="1200" b="1" dirty="0"/>
          </a:p>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95874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Pen testing TLS</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Platform</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SRE / Security</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SecOps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15</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Security</a:t>
            </a:r>
          </a:p>
        </p:txBody>
      </p:sp>
      <p:sp>
        <p:nvSpPr>
          <p:cNvPr id="7" name="TextBox 6">
            <a:extLst>
              <a:ext uri="{FF2B5EF4-FFF2-40B4-BE49-F238E27FC236}">
                <a16:creationId xmlns:a16="http://schemas.microsoft.com/office/drawing/2014/main" id="{10AA9E42-8B84-D34B-8525-786875FF3B6C}"/>
              </a:ext>
            </a:extLst>
          </p:cNvPr>
          <p:cNvSpPr txBox="1"/>
          <p:nvPr/>
        </p:nvSpPr>
        <p:spPr>
          <a:xfrm>
            <a:off x="3196856" y="2105246"/>
            <a:ext cx="4189228" cy="523220"/>
          </a:xfrm>
          <a:prstGeom prst="rect">
            <a:avLst/>
          </a:prstGeom>
          <a:noFill/>
        </p:spPr>
        <p:txBody>
          <a:bodyPr wrap="square" rtlCol="0">
            <a:spAutoFit/>
          </a:bodyPr>
          <a:lstStyle/>
          <a:p>
            <a:r>
              <a:rPr lang="en-US" sz="2800" dirty="0">
                <a:solidFill>
                  <a:srgbClr val="C00000"/>
                </a:solidFill>
              </a:rPr>
              <a:t>51% attack?</a:t>
            </a:r>
          </a:p>
        </p:txBody>
      </p:sp>
    </p:spTree>
    <p:extLst>
      <p:ext uri="{BB962C8B-B14F-4D97-AF65-F5344CB8AC3E}">
        <p14:creationId xmlns:p14="http://schemas.microsoft.com/office/powerpoint/2010/main" val="132152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6AE1-AE9C-C344-84C9-3F6684894518}"/>
              </a:ext>
            </a:extLst>
          </p:cNvPr>
          <p:cNvSpPr>
            <a:spLocks noGrp="1"/>
          </p:cNvSpPr>
          <p:nvPr>
            <p:ph type="title"/>
          </p:nvPr>
        </p:nvSpPr>
        <p:spPr>
          <a:xfrm>
            <a:off x="304800" y="268223"/>
            <a:ext cx="5486400" cy="1077251"/>
          </a:xfrm>
          <a:noFill/>
        </p:spPr>
        <p:txBody>
          <a:bodyPr/>
          <a:lstStyle/>
          <a:p>
            <a:r>
              <a:rPr lang="en-US" dirty="0" err="1"/>
              <a:t>SmartContract</a:t>
            </a:r>
            <a:r>
              <a:rPr lang="en-US" dirty="0"/>
              <a:t> - chain code</a:t>
            </a:r>
          </a:p>
        </p:txBody>
      </p:sp>
      <p:pic>
        <p:nvPicPr>
          <p:cNvPr id="9" name="Picture 8">
            <a:extLst>
              <a:ext uri="{FF2B5EF4-FFF2-40B4-BE49-F238E27FC236}">
                <a16:creationId xmlns:a16="http://schemas.microsoft.com/office/drawing/2014/main" id="{407B1AB9-ECD1-B548-8AAF-BAB59A0A7052}"/>
              </a:ext>
            </a:extLst>
          </p:cNvPr>
          <p:cNvPicPr>
            <a:picLocks noChangeAspect="1"/>
          </p:cNvPicPr>
          <p:nvPr/>
        </p:nvPicPr>
        <p:blipFill>
          <a:blip r:embed="rId3"/>
          <a:stretch>
            <a:fillRect/>
          </a:stretch>
        </p:blipFill>
        <p:spPr>
          <a:xfrm>
            <a:off x="6699625" y="3736485"/>
            <a:ext cx="1676697" cy="1651000"/>
          </a:xfrm>
          <a:prstGeom prst="rect">
            <a:avLst/>
          </a:prstGeom>
        </p:spPr>
      </p:pic>
    </p:spTree>
    <p:extLst>
      <p:ext uri="{BB962C8B-B14F-4D97-AF65-F5344CB8AC3E}">
        <p14:creationId xmlns:p14="http://schemas.microsoft.com/office/powerpoint/2010/main" val="3368456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9884229" cy="508000"/>
          </a:xfrm>
        </p:spPr>
        <p:txBody>
          <a:bodyPr/>
          <a:lstStyle/>
          <a:p>
            <a:r>
              <a:rPr lang="en-US" dirty="0"/>
              <a:t>Flexibility choices to run Hyperledger Fabric</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17</a:t>
            </a:fld>
            <a:endParaRPr lang="en-US"/>
          </a:p>
        </p:txBody>
      </p:sp>
      <p:sp>
        <p:nvSpPr>
          <p:cNvPr id="5" name="TextBox 4">
            <a:extLst>
              <a:ext uri="{FF2B5EF4-FFF2-40B4-BE49-F238E27FC236}">
                <a16:creationId xmlns:a16="http://schemas.microsoft.com/office/drawing/2014/main" id="{EE461D71-0EAA-3F4F-8D60-988F3ADD7135}"/>
              </a:ext>
            </a:extLst>
          </p:cNvPr>
          <p:cNvSpPr txBox="1"/>
          <p:nvPr/>
        </p:nvSpPr>
        <p:spPr>
          <a:xfrm>
            <a:off x="2203268" y="2075768"/>
            <a:ext cx="2717075" cy="369332"/>
          </a:xfrm>
          <a:prstGeom prst="rect">
            <a:avLst/>
          </a:prstGeom>
          <a:noFill/>
        </p:spPr>
        <p:txBody>
          <a:bodyPr wrap="square" rtlCol="0">
            <a:spAutoFit/>
          </a:bodyPr>
          <a:lstStyle/>
          <a:p>
            <a:r>
              <a:rPr lang="en-US" dirty="0"/>
              <a:t>Cloud / Hybrid cloud</a:t>
            </a:r>
          </a:p>
        </p:txBody>
      </p:sp>
      <p:sp>
        <p:nvSpPr>
          <p:cNvPr id="6" name="TextBox 5">
            <a:extLst>
              <a:ext uri="{FF2B5EF4-FFF2-40B4-BE49-F238E27FC236}">
                <a16:creationId xmlns:a16="http://schemas.microsoft.com/office/drawing/2014/main" id="{668E2D26-588F-D747-9644-EAA0502038F4}"/>
              </a:ext>
            </a:extLst>
          </p:cNvPr>
          <p:cNvSpPr txBox="1"/>
          <p:nvPr/>
        </p:nvSpPr>
        <p:spPr>
          <a:xfrm>
            <a:off x="2203266" y="4228235"/>
            <a:ext cx="2717075" cy="369332"/>
          </a:xfrm>
          <a:prstGeom prst="rect">
            <a:avLst/>
          </a:prstGeom>
          <a:noFill/>
        </p:spPr>
        <p:txBody>
          <a:bodyPr wrap="square" rtlCol="0">
            <a:spAutoFit/>
          </a:bodyPr>
          <a:lstStyle/>
          <a:p>
            <a:r>
              <a:rPr lang="en-US" dirty="0"/>
              <a:t>On premises</a:t>
            </a:r>
          </a:p>
        </p:txBody>
      </p:sp>
      <p:sp>
        <p:nvSpPr>
          <p:cNvPr id="7" name="TextBox 6">
            <a:extLst>
              <a:ext uri="{FF2B5EF4-FFF2-40B4-BE49-F238E27FC236}">
                <a16:creationId xmlns:a16="http://schemas.microsoft.com/office/drawing/2014/main" id="{A2FA5FD0-D925-C742-9A45-C3AFF442D64D}"/>
              </a:ext>
            </a:extLst>
          </p:cNvPr>
          <p:cNvSpPr txBox="1"/>
          <p:nvPr/>
        </p:nvSpPr>
        <p:spPr>
          <a:xfrm>
            <a:off x="3831772" y="3289321"/>
            <a:ext cx="2093566" cy="369332"/>
          </a:xfrm>
          <a:prstGeom prst="rect">
            <a:avLst/>
          </a:prstGeom>
          <a:noFill/>
        </p:spPr>
        <p:txBody>
          <a:bodyPr wrap="square" rtlCol="0">
            <a:spAutoFit/>
          </a:bodyPr>
          <a:lstStyle/>
          <a:p>
            <a:r>
              <a:rPr lang="en-US" dirty="0"/>
              <a:t>IBM Power - Linux</a:t>
            </a:r>
          </a:p>
        </p:txBody>
      </p:sp>
      <p:sp>
        <p:nvSpPr>
          <p:cNvPr id="8" name="TextBox 7">
            <a:extLst>
              <a:ext uri="{FF2B5EF4-FFF2-40B4-BE49-F238E27FC236}">
                <a16:creationId xmlns:a16="http://schemas.microsoft.com/office/drawing/2014/main" id="{B3AFA540-73FF-9A45-9190-A88745E44428}"/>
              </a:ext>
            </a:extLst>
          </p:cNvPr>
          <p:cNvSpPr txBox="1"/>
          <p:nvPr/>
        </p:nvSpPr>
        <p:spPr>
          <a:xfrm>
            <a:off x="8360229" y="3289321"/>
            <a:ext cx="2246811" cy="369332"/>
          </a:xfrm>
          <a:prstGeom prst="rect">
            <a:avLst/>
          </a:prstGeom>
          <a:noFill/>
        </p:spPr>
        <p:txBody>
          <a:bodyPr wrap="square" rtlCol="0">
            <a:spAutoFit/>
          </a:bodyPr>
          <a:lstStyle/>
          <a:p>
            <a:r>
              <a:rPr lang="en-US" dirty="0"/>
              <a:t>IBM </a:t>
            </a:r>
            <a:r>
              <a:rPr lang="en-US" dirty="0" err="1"/>
              <a:t>LinuxONE</a:t>
            </a:r>
            <a:endParaRPr lang="en-US" dirty="0"/>
          </a:p>
        </p:txBody>
      </p:sp>
      <p:sp>
        <p:nvSpPr>
          <p:cNvPr id="9" name="TextBox 8">
            <a:extLst>
              <a:ext uri="{FF2B5EF4-FFF2-40B4-BE49-F238E27FC236}">
                <a16:creationId xmlns:a16="http://schemas.microsoft.com/office/drawing/2014/main" id="{98C60D19-C9CD-7443-BF7F-6E8FAE51D10A}"/>
              </a:ext>
            </a:extLst>
          </p:cNvPr>
          <p:cNvSpPr txBox="1"/>
          <p:nvPr/>
        </p:nvSpPr>
        <p:spPr>
          <a:xfrm>
            <a:off x="304799" y="3274250"/>
            <a:ext cx="1545616" cy="646331"/>
          </a:xfrm>
          <a:prstGeom prst="rect">
            <a:avLst/>
          </a:prstGeom>
          <a:noFill/>
        </p:spPr>
        <p:txBody>
          <a:bodyPr wrap="none" rtlCol="0">
            <a:spAutoFit/>
          </a:bodyPr>
          <a:lstStyle/>
          <a:p>
            <a:r>
              <a:rPr lang="en-US" dirty="0"/>
              <a:t>COMMODITY</a:t>
            </a:r>
          </a:p>
          <a:p>
            <a:r>
              <a:rPr lang="en-US" dirty="0"/>
              <a:t>HARD</a:t>
            </a:r>
          </a:p>
        </p:txBody>
      </p:sp>
      <p:sp>
        <p:nvSpPr>
          <p:cNvPr id="10" name="TextBox 9">
            <a:extLst>
              <a:ext uri="{FF2B5EF4-FFF2-40B4-BE49-F238E27FC236}">
                <a16:creationId xmlns:a16="http://schemas.microsoft.com/office/drawing/2014/main" id="{EA536D7A-9AE4-E74E-950A-712005795C70}"/>
              </a:ext>
            </a:extLst>
          </p:cNvPr>
          <p:cNvSpPr txBox="1"/>
          <p:nvPr/>
        </p:nvSpPr>
        <p:spPr>
          <a:xfrm>
            <a:off x="6988628" y="3274250"/>
            <a:ext cx="809897" cy="369332"/>
          </a:xfrm>
          <a:prstGeom prst="rect">
            <a:avLst/>
          </a:prstGeom>
          <a:noFill/>
        </p:spPr>
        <p:txBody>
          <a:bodyPr wrap="square" rtlCol="0">
            <a:spAutoFit/>
          </a:bodyPr>
          <a:lstStyle/>
          <a:p>
            <a:r>
              <a:rPr lang="en-US" dirty="0"/>
              <a:t>IBM Z</a:t>
            </a:r>
          </a:p>
        </p:txBody>
      </p:sp>
      <p:sp>
        <p:nvSpPr>
          <p:cNvPr id="11" name="TextBox 10">
            <a:extLst>
              <a:ext uri="{FF2B5EF4-FFF2-40B4-BE49-F238E27FC236}">
                <a16:creationId xmlns:a16="http://schemas.microsoft.com/office/drawing/2014/main" id="{9449D7AD-60B2-3445-BB5A-FC5845539148}"/>
              </a:ext>
            </a:extLst>
          </p:cNvPr>
          <p:cNvSpPr txBox="1"/>
          <p:nvPr/>
        </p:nvSpPr>
        <p:spPr>
          <a:xfrm>
            <a:off x="1867144" y="3274250"/>
            <a:ext cx="1694662" cy="369332"/>
          </a:xfrm>
          <a:prstGeom prst="rect">
            <a:avLst/>
          </a:prstGeom>
          <a:noFill/>
        </p:spPr>
        <p:txBody>
          <a:bodyPr wrap="square" rtlCol="0">
            <a:spAutoFit/>
          </a:bodyPr>
          <a:lstStyle/>
          <a:p>
            <a:r>
              <a:rPr lang="en-US" dirty="0"/>
              <a:t>Intel – Linux </a:t>
            </a:r>
          </a:p>
        </p:txBody>
      </p:sp>
      <p:sp>
        <p:nvSpPr>
          <p:cNvPr id="12" name="TextBox 11">
            <a:extLst>
              <a:ext uri="{FF2B5EF4-FFF2-40B4-BE49-F238E27FC236}">
                <a16:creationId xmlns:a16="http://schemas.microsoft.com/office/drawing/2014/main" id="{8646D730-58B2-3F40-A0F9-852F2DE17C92}"/>
              </a:ext>
            </a:extLst>
          </p:cNvPr>
          <p:cNvSpPr txBox="1"/>
          <p:nvPr/>
        </p:nvSpPr>
        <p:spPr>
          <a:xfrm>
            <a:off x="3561804" y="1630126"/>
            <a:ext cx="2717075" cy="369332"/>
          </a:xfrm>
          <a:prstGeom prst="rect">
            <a:avLst/>
          </a:prstGeom>
          <a:noFill/>
        </p:spPr>
        <p:txBody>
          <a:bodyPr wrap="square" rtlCol="0">
            <a:spAutoFit/>
          </a:bodyPr>
          <a:lstStyle/>
          <a:p>
            <a:r>
              <a:rPr lang="en-US" dirty="0"/>
              <a:t>VMWare OpenStack</a:t>
            </a:r>
          </a:p>
        </p:txBody>
      </p:sp>
      <p:sp>
        <p:nvSpPr>
          <p:cNvPr id="13" name="TextBox 12">
            <a:extLst>
              <a:ext uri="{FF2B5EF4-FFF2-40B4-BE49-F238E27FC236}">
                <a16:creationId xmlns:a16="http://schemas.microsoft.com/office/drawing/2014/main" id="{5D332F9C-0C14-7A4B-9C12-D362C8B29186}"/>
              </a:ext>
            </a:extLst>
          </p:cNvPr>
          <p:cNvSpPr txBox="1"/>
          <p:nvPr/>
        </p:nvSpPr>
        <p:spPr>
          <a:xfrm>
            <a:off x="7023465" y="4089736"/>
            <a:ext cx="2717075" cy="369332"/>
          </a:xfrm>
          <a:prstGeom prst="rect">
            <a:avLst/>
          </a:prstGeom>
          <a:noFill/>
        </p:spPr>
        <p:txBody>
          <a:bodyPr wrap="square" rtlCol="0">
            <a:spAutoFit/>
          </a:bodyPr>
          <a:lstStyle/>
          <a:p>
            <a:r>
              <a:rPr lang="en-US" dirty="0"/>
              <a:t>IBM Cloud Private (ICP)</a:t>
            </a:r>
          </a:p>
        </p:txBody>
      </p:sp>
      <p:sp>
        <p:nvSpPr>
          <p:cNvPr id="14" name="Right Arrow 13">
            <a:extLst>
              <a:ext uri="{FF2B5EF4-FFF2-40B4-BE49-F238E27FC236}">
                <a16:creationId xmlns:a16="http://schemas.microsoft.com/office/drawing/2014/main" id="{6E10868C-28EC-9B4B-B46E-B68986DD9A89}"/>
              </a:ext>
            </a:extLst>
          </p:cNvPr>
          <p:cNvSpPr/>
          <p:nvPr/>
        </p:nvSpPr>
        <p:spPr>
          <a:xfrm rot="19669517">
            <a:off x="1939358" y="2829518"/>
            <a:ext cx="9679577" cy="868176"/>
          </a:xfrm>
          <a:prstGeom prst="rightArrow">
            <a:avLst/>
          </a:prstGeom>
          <a:solidFill>
            <a:schemeClr val="accent2">
              <a:lumMod val="75000"/>
            </a:schemeClr>
          </a:solidFill>
        </p:spPr>
        <p:txBody>
          <a:bodyPr wrap="square" lIns="0" tIns="0" rIns="0" bIns="0" rtlCol="0" anchor="ctr">
            <a:noAutofit/>
          </a:bodyPr>
          <a:lstStyle/>
          <a:p>
            <a:pPr algn="ctr"/>
            <a:r>
              <a:rPr lang="en-US" sz="1200" dirty="0">
                <a:solidFill>
                  <a:srgbClr val="FFFFFF"/>
                </a:solidFill>
                <a:latin typeface="Arial"/>
                <a:cs typeface="Arial"/>
              </a:rPr>
              <a:t>Security Improvement</a:t>
            </a:r>
          </a:p>
        </p:txBody>
      </p:sp>
    </p:spTree>
    <p:extLst>
      <p:ext uri="{BB962C8B-B14F-4D97-AF65-F5344CB8AC3E}">
        <p14:creationId xmlns:p14="http://schemas.microsoft.com/office/powerpoint/2010/main" val="185921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098BE-F972-874A-8D0B-5B50CC7089E5}"/>
              </a:ext>
            </a:extLst>
          </p:cNvPr>
          <p:cNvSpPr>
            <a:spLocks noGrp="1"/>
          </p:cNvSpPr>
          <p:nvPr>
            <p:ph type="title"/>
          </p:nvPr>
        </p:nvSpPr>
        <p:spPr>
          <a:xfrm>
            <a:off x="304799" y="268224"/>
            <a:ext cx="11412280" cy="464442"/>
          </a:xfrm>
        </p:spPr>
        <p:txBody>
          <a:bodyPr/>
          <a:lstStyle/>
          <a:p>
            <a:r>
              <a:rPr lang="sv-SE" sz="2800" b="1" dirty="0" err="1">
                <a:solidFill>
                  <a:schemeClr val="tx2"/>
                </a:solidFill>
              </a:rPr>
              <a:t>Deploy</a:t>
            </a:r>
            <a:r>
              <a:rPr lang="sv-SE" sz="2800" b="1" dirty="0">
                <a:solidFill>
                  <a:schemeClr val="tx2"/>
                </a:solidFill>
              </a:rPr>
              <a:t> </a:t>
            </a:r>
            <a:r>
              <a:rPr lang="sv-SE" sz="2800" b="1" dirty="0" err="1">
                <a:solidFill>
                  <a:schemeClr val="tx2"/>
                </a:solidFill>
              </a:rPr>
              <a:t>Hyperledger</a:t>
            </a:r>
            <a:r>
              <a:rPr lang="sv-SE" sz="2800" b="1" dirty="0">
                <a:solidFill>
                  <a:schemeClr val="tx2"/>
                </a:solidFill>
              </a:rPr>
              <a:t> </a:t>
            </a:r>
            <a:r>
              <a:rPr lang="sv-SE" sz="2800" b="1" dirty="0" err="1">
                <a:solidFill>
                  <a:schemeClr val="tx2"/>
                </a:solidFill>
              </a:rPr>
              <a:t>Fabric</a:t>
            </a:r>
            <a:r>
              <a:rPr lang="sv-SE" sz="2800" b="1" dirty="0">
                <a:solidFill>
                  <a:schemeClr val="tx2"/>
                </a:solidFill>
              </a:rPr>
              <a:t>  </a:t>
            </a:r>
            <a:r>
              <a:rPr lang="sv-SE" sz="2800" b="1" dirty="0" err="1">
                <a:solidFill>
                  <a:schemeClr val="tx2"/>
                </a:solidFill>
              </a:rPr>
              <a:t>ot</a:t>
            </a:r>
            <a:r>
              <a:rPr lang="sv-SE" sz="2800" b="1" dirty="0">
                <a:solidFill>
                  <a:schemeClr val="tx2"/>
                </a:solidFill>
              </a:rPr>
              <a:t> IBM </a:t>
            </a:r>
            <a:r>
              <a:rPr lang="sv-SE" sz="2800" b="1" dirty="0" err="1">
                <a:solidFill>
                  <a:schemeClr val="tx2"/>
                </a:solidFill>
              </a:rPr>
              <a:t>Blockchain</a:t>
            </a:r>
            <a:r>
              <a:rPr lang="sv-SE" sz="2800" b="1" dirty="0">
                <a:solidFill>
                  <a:schemeClr val="tx2"/>
                </a:solidFill>
              </a:rPr>
              <a:t> – ANYWHERE!</a:t>
            </a:r>
          </a:p>
        </p:txBody>
      </p:sp>
      <p:sp>
        <p:nvSpPr>
          <p:cNvPr id="3" name="Slide Number Placeholder 2">
            <a:extLst>
              <a:ext uri="{FF2B5EF4-FFF2-40B4-BE49-F238E27FC236}">
                <a16:creationId xmlns:a16="http://schemas.microsoft.com/office/drawing/2014/main" id="{39F279F7-A398-1740-92A1-206EEA1AA077}"/>
              </a:ext>
            </a:extLst>
          </p:cNvPr>
          <p:cNvSpPr>
            <a:spLocks noGrp="1"/>
          </p:cNvSpPr>
          <p:nvPr>
            <p:ph type="sldNum" sz="quarter" idx="10"/>
          </p:nvPr>
        </p:nvSpPr>
        <p:spPr/>
        <p:txBody>
          <a:bodyPr/>
          <a:lstStyle/>
          <a:p>
            <a:fld id="{3FD999D4-B456-9943-89B7-30D56181CE18}" type="slidenum">
              <a:rPr lang="en-US" smtClean="0"/>
              <a:t>18</a:t>
            </a:fld>
            <a:endParaRPr lang="en-US"/>
          </a:p>
        </p:txBody>
      </p:sp>
      <p:pic>
        <p:nvPicPr>
          <p:cNvPr id="15" name="Picture 14">
            <a:extLst>
              <a:ext uri="{FF2B5EF4-FFF2-40B4-BE49-F238E27FC236}">
                <a16:creationId xmlns:a16="http://schemas.microsoft.com/office/drawing/2014/main" id="{A5C58831-4168-2644-B2CF-033E3E9570CF}"/>
              </a:ext>
            </a:extLst>
          </p:cNvPr>
          <p:cNvPicPr>
            <a:picLocks noChangeAspect="1"/>
          </p:cNvPicPr>
          <p:nvPr/>
        </p:nvPicPr>
        <p:blipFill>
          <a:blip r:embed="rId3"/>
          <a:stretch>
            <a:fillRect/>
          </a:stretch>
        </p:blipFill>
        <p:spPr>
          <a:xfrm>
            <a:off x="684534" y="1030038"/>
            <a:ext cx="10263964" cy="5107897"/>
          </a:xfrm>
          <a:prstGeom prst="rect">
            <a:avLst/>
          </a:prstGeom>
        </p:spPr>
      </p:pic>
    </p:spTree>
    <p:extLst>
      <p:ext uri="{BB962C8B-B14F-4D97-AF65-F5344CB8AC3E}">
        <p14:creationId xmlns:p14="http://schemas.microsoft.com/office/powerpoint/2010/main" val="5896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E5D8E6-D7A5-2747-A3B2-D0F57720ECD6}"/>
              </a:ext>
            </a:extLst>
          </p:cNvPr>
          <p:cNvSpPr>
            <a:spLocks noGrp="1"/>
          </p:cNvSpPr>
          <p:nvPr>
            <p:ph sz="quarter" idx="15"/>
          </p:nvPr>
        </p:nvSpPr>
        <p:spPr/>
        <p:txBody>
          <a:bodyPr/>
          <a:lstStyle/>
          <a:p>
            <a:r>
              <a:rPr lang="en-US" dirty="0"/>
              <a:t>IBM Secure Service Container </a:t>
            </a:r>
          </a:p>
          <a:p>
            <a:endParaRPr lang="en-US" dirty="0"/>
          </a:p>
        </p:txBody>
      </p:sp>
      <p:sp>
        <p:nvSpPr>
          <p:cNvPr id="3" name="Content Placeholder 2">
            <a:extLst>
              <a:ext uri="{FF2B5EF4-FFF2-40B4-BE49-F238E27FC236}">
                <a16:creationId xmlns:a16="http://schemas.microsoft.com/office/drawing/2014/main" id="{4299A203-AB64-4B4A-91F7-4F9D6789FC29}"/>
              </a:ext>
            </a:extLst>
          </p:cNvPr>
          <p:cNvSpPr>
            <a:spLocks noGrp="1"/>
          </p:cNvSpPr>
          <p:nvPr>
            <p:ph sz="quarter" idx="16"/>
          </p:nvPr>
        </p:nvSpPr>
        <p:spPr/>
        <p:txBody>
          <a:bodyPr/>
          <a:lstStyle/>
          <a:p>
            <a:r>
              <a:rPr lang="en-US" dirty="0"/>
              <a:t>Key management </a:t>
            </a:r>
          </a:p>
          <a:p>
            <a:endParaRPr lang="en-US" dirty="0"/>
          </a:p>
        </p:txBody>
      </p:sp>
      <p:sp>
        <p:nvSpPr>
          <p:cNvPr id="4" name="Content Placeholder 3">
            <a:extLst>
              <a:ext uri="{FF2B5EF4-FFF2-40B4-BE49-F238E27FC236}">
                <a16:creationId xmlns:a16="http://schemas.microsoft.com/office/drawing/2014/main" id="{44E12B9C-0DA6-1145-B1CC-DEC47D77A2BA}"/>
              </a:ext>
            </a:extLst>
          </p:cNvPr>
          <p:cNvSpPr>
            <a:spLocks noGrp="1"/>
          </p:cNvSpPr>
          <p:nvPr>
            <p:ph sz="quarter" idx="17"/>
          </p:nvPr>
        </p:nvSpPr>
        <p:spPr/>
        <p:txBody>
          <a:bodyPr/>
          <a:lstStyle/>
          <a:p>
            <a:r>
              <a:rPr lang="en-US" dirty="0"/>
              <a:t>Workload isolation </a:t>
            </a:r>
          </a:p>
          <a:p>
            <a:endParaRPr lang="en-US" dirty="0"/>
          </a:p>
        </p:txBody>
      </p:sp>
      <p:sp>
        <p:nvSpPr>
          <p:cNvPr id="5" name="Content Placeholder 4">
            <a:extLst>
              <a:ext uri="{FF2B5EF4-FFF2-40B4-BE49-F238E27FC236}">
                <a16:creationId xmlns:a16="http://schemas.microsoft.com/office/drawing/2014/main" id="{82B40F71-AB8B-3C4A-97B6-DB4C7D6E1D6A}"/>
              </a:ext>
            </a:extLst>
          </p:cNvPr>
          <p:cNvSpPr>
            <a:spLocks noGrp="1"/>
          </p:cNvSpPr>
          <p:nvPr>
            <p:ph sz="quarter" idx="18"/>
          </p:nvPr>
        </p:nvSpPr>
        <p:spPr/>
        <p:txBody>
          <a:bodyPr/>
          <a:lstStyle/>
          <a:p>
            <a:r>
              <a:rPr lang="en-US" dirty="0"/>
              <a:t>Built-in encryption </a:t>
            </a:r>
          </a:p>
          <a:p>
            <a:endParaRPr lang="en-US" dirty="0"/>
          </a:p>
        </p:txBody>
      </p:sp>
      <p:sp>
        <p:nvSpPr>
          <p:cNvPr id="6" name="Slide Number Placeholder 5">
            <a:extLst>
              <a:ext uri="{FF2B5EF4-FFF2-40B4-BE49-F238E27FC236}">
                <a16:creationId xmlns:a16="http://schemas.microsoft.com/office/drawing/2014/main" id="{BECF3281-4165-FC48-83B3-38AA10987009}"/>
              </a:ext>
            </a:extLst>
          </p:cNvPr>
          <p:cNvSpPr>
            <a:spLocks noGrp="1"/>
          </p:cNvSpPr>
          <p:nvPr>
            <p:ph type="sldNum" sz="quarter" idx="10"/>
          </p:nvPr>
        </p:nvSpPr>
        <p:spPr/>
        <p:txBody>
          <a:bodyPr/>
          <a:lstStyle/>
          <a:p>
            <a:fld id="{D0BE6F14-FF48-0F4F-A8AA-2E3F25371E4A}" type="slidenum">
              <a:rPr lang="en-US" smtClean="0"/>
              <a:pPr/>
              <a:t>19</a:t>
            </a:fld>
            <a:endParaRPr lang="en-US" dirty="0"/>
          </a:p>
        </p:txBody>
      </p:sp>
      <p:sp>
        <p:nvSpPr>
          <p:cNvPr id="8" name="Title 7">
            <a:extLst>
              <a:ext uri="{FF2B5EF4-FFF2-40B4-BE49-F238E27FC236}">
                <a16:creationId xmlns:a16="http://schemas.microsoft.com/office/drawing/2014/main" id="{33D6D185-46D6-DA41-8FCB-FE055A73212E}"/>
              </a:ext>
            </a:extLst>
          </p:cNvPr>
          <p:cNvSpPr>
            <a:spLocks noGrp="1"/>
          </p:cNvSpPr>
          <p:nvPr>
            <p:ph type="title"/>
          </p:nvPr>
        </p:nvSpPr>
        <p:spPr/>
        <p:txBody>
          <a:bodyPr/>
          <a:lstStyle/>
          <a:p>
            <a:r>
              <a:rPr lang="en-US" dirty="0" err="1"/>
              <a:t>LinuxONE</a:t>
            </a:r>
            <a:r>
              <a:rPr lang="en-US" dirty="0"/>
              <a:t> Security Enables Blockchain </a:t>
            </a:r>
            <a:br>
              <a:rPr lang="en-US" dirty="0"/>
            </a:br>
            <a:endParaRPr lang="en-US" dirty="0"/>
          </a:p>
        </p:txBody>
      </p:sp>
    </p:spTree>
    <p:extLst>
      <p:ext uri="{BB962C8B-B14F-4D97-AF65-F5344CB8AC3E}">
        <p14:creationId xmlns:p14="http://schemas.microsoft.com/office/powerpoint/2010/main" val="279153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364" y="807870"/>
            <a:ext cx="7739271" cy="7342811"/>
          </a:xfrm>
        </p:spPr>
        <p:txBody>
          <a:bodyPr anchor="ctr" anchorCtr="0"/>
          <a:lstStyle/>
          <a:p>
            <a:r>
              <a:rPr lang="en-US" sz="5867" dirty="0">
                <a:solidFill>
                  <a:schemeClr val="accent3"/>
                </a:solidFill>
                <a:latin typeface="IBM Plex Sans" charset="0"/>
              </a:rPr>
              <a:t>Hyperledger Fabric </a:t>
            </a:r>
            <a:r>
              <a:rPr lang="en-US" sz="6000" dirty="0">
                <a:solidFill>
                  <a:schemeClr val="accent3"/>
                </a:solidFill>
                <a:latin typeface="IBM Plex Sans" charset="0"/>
              </a:rPr>
              <a:t>   </a:t>
            </a:r>
            <a:r>
              <a:rPr lang="en-US" sz="6000" dirty="0"/>
              <a:t>permissioned</a:t>
            </a:r>
            <a:br>
              <a:rPr lang="en-US" sz="6000" dirty="0"/>
            </a:br>
            <a:r>
              <a:rPr lang="en-US" sz="6000" dirty="0"/>
              <a:t>      private blockchain</a:t>
            </a:r>
            <a:br>
              <a:rPr lang="en-US" sz="6000" dirty="0"/>
            </a:br>
            <a:br>
              <a:rPr lang="en-US" sz="6000" dirty="0"/>
            </a:br>
            <a:r>
              <a:rPr lang="en-US" sz="6000" dirty="0">
                <a:solidFill>
                  <a:schemeClr val="accent3"/>
                </a:solidFill>
                <a:latin typeface="IBM Plex Sans" charset="0"/>
              </a:rPr>
              <a:t>Trust </a:t>
            </a:r>
            <a:r>
              <a:rPr lang="en-US" sz="6000" dirty="0"/>
              <a:t>and </a:t>
            </a:r>
            <a:r>
              <a:rPr lang="en-US" sz="6000" dirty="0">
                <a:solidFill>
                  <a:schemeClr val="accent3"/>
                </a:solidFill>
                <a:latin typeface="IBM Plex Sans" charset="0"/>
              </a:rPr>
              <a:t>Identity</a:t>
            </a:r>
            <a:br>
              <a:rPr lang="en-US" sz="6000" dirty="0"/>
            </a:br>
            <a:r>
              <a:rPr lang="en-US" sz="6000" dirty="0"/>
              <a:t> </a:t>
            </a:r>
            <a:r>
              <a:rPr lang="en-US" sz="6000" dirty="0">
                <a:solidFill>
                  <a:schemeClr val="accent3"/>
                </a:solidFill>
                <a:latin typeface="IBM Plex Sans" charset="0"/>
              </a:rPr>
              <a:t>        Security</a:t>
            </a:r>
            <a:r>
              <a:rPr lang="en-US" sz="6000" dirty="0"/>
              <a:t> and  </a:t>
            </a:r>
            <a:br>
              <a:rPr lang="en-US" sz="6000" dirty="0"/>
            </a:br>
            <a:r>
              <a:rPr lang="en-US" sz="6000" dirty="0"/>
              <a:t>                </a:t>
            </a:r>
            <a:r>
              <a:rPr lang="en-US" sz="5867" dirty="0">
                <a:solidFill>
                  <a:schemeClr val="accent3"/>
                </a:solidFill>
                <a:latin typeface="IBM Plex Sans" charset="0"/>
              </a:rPr>
              <a:t>Privacy</a:t>
            </a:r>
            <a:br>
              <a:rPr lang="en-US" sz="5867" dirty="0">
                <a:solidFill>
                  <a:schemeClr val="accent3"/>
                </a:solidFill>
                <a:latin typeface="IBM Plex Sans" charset="0"/>
              </a:rPr>
            </a:br>
            <a:br>
              <a:rPr lang="en-US" sz="6000" dirty="0"/>
            </a:br>
            <a:endParaRPr lang="en-US" sz="5867" dirty="0">
              <a:solidFill>
                <a:schemeClr val="accent3"/>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p:txBody>
          <a:bodyPr/>
          <a:lstStyle/>
          <a:p>
            <a:r>
              <a:rPr lang="en-US" dirty="0"/>
              <a:t>IBM Cloud Hyper Protect Crypto Services</a:t>
            </a:r>
          </a:p>
          <a:p>
            <a:endParaRPr lang="en-US" dirty="0"/>
          </a:p>
          <a:p>
            <a:pPr marL="342900" indent="-342900">
              <a:buFont typeface="Arial" panose="020B0604020202020204" pitchFamily="34" charset="0"/>
              <a:buChar char="•"/>
            </a:pPr>
            <a:r>
              <a:rPr lang="en-US" dirty="0"/>
              <a:t>IBM Key Protect</a:t>
            </a:r>
          </a:p>
          <a:p>
            <a:pPr marL="342900" indent="-342900">
              <a:buFont typeface="Arial" panose="020B0604020202020204" pitchFamily="34" charset="0"/>
              <a:buChar char="•"/>
            </a:pPr>
            <a:r>
              <a:rPr lang="en-US" dirty="0"/>
              <a:t>IBM Cloud data</a:t>
            </a:r>
          </a:p>
          <a:p>
            <a:pPr marL="342900" indent="-342900">
              <a:buFont typeface="Arial" panose="020B0604020202020204" pitchFamily="34" charset="0"/>
              <a:buChar char="•"/>
            </a:pPr>
            <a:r>
              <a:rPr lang="en-US" dirty="0"/>
              <a:t>IBM Secure Containers</a:t>
            </a:r>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Built in Encryption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err="1"/>
              <a:t>LinuxONE</a:t>
            </a:r>
            <a:r>
              <a:rPr lang="en-US" dirty="0"/>
              <a:t> hardware encryption:</a:t>
            </a:r>
            <a:br>
              <a:rPr lang="en-US" dirty="0"/>
            </a:br>
            <a:endParaRPr lang="en-US" dirty="0"/>
          </a:p>
          <a:p>
            <a:pPr marL="342900" indent="-342900">
              <a:buFont typeface="Arial" panose="020B0604020202020204" pitchFamily="34" charset="0"/>
              <a:buChar char="•"/>
            </a:pPr>
            <a:r>
              <a:rPr lang="en-US" dirty="0"/>
              <a:t>Dedicated I/O processors</a:t>
            </a:r>
          </a:p>
          <a:p>
            <a:pPr marL="342900" indent="-342900">
              <a:buFont typeface="Arial" panose="020B0604020202020204" pitchFamily="34" charset="0"/>
              <a:buChar char="•"/>
            </a:pPr>
            <a:r>
              <a:rPr lang="en-US" dirty="0"/>
              <a:t>Crypto processors built right into microprocessor cores</a:t>
            </a:r>
          </a:p>
          <a:p>
            <a:pPr marL="342900" indent="-342900">
              <a:buFont typeface="Arial" panose="020B0604020202020204" pitchFamily="34" charset="0"/>
              <a:buChar char="•"/>
            </a:pPr>
            <a:r>
              <a:rPr lang="en-US" dirty="0"/>
              <a:t>Additional dedicated crypto processors via add-on accelerators</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encryption</a:t>
            </a:r>
          </a:p>
          <a:p>
            <a:r>
              <a:rPr lang="en-US" dirty="0"/>
              <a:t>END TO END</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VM</a:t>
            </a:r>
          </a:p>
          <a:p>
            <a:r>
              <a:rPr lang="en-US" dirty="0"/>
              <a:t>Red Hat</a:t>
            </a:r>
          </a:p>
          <a:p>
            <a:r>
              <a:rPr lang="en-US" dirty="0" err="1"/>
              <a:t>SuSE</a:t>
            </a:r>
            <a:endParaRPr lang="en-US" dirty="0"/>
          </a:p>
        </p:txBody>
      </p:sp>
      <p:pic>
        <p:nvPicPr>
          <p:cNvPr id="9" name="Content Placeholder 9">
            <a:extLst>
              <a:ext uri="{FF2B5EF4-FFF2-40B4-BE49-F238E27FC236}">
                <a16:creationId xmlns:a16="http://schemas.microsoft.com/office/drawing/2014/main" id="{4B5F3DC0-D66E-ED4C-A36B-FE1CF9938620}"/>
              </a:ext>
            </a:extLst>
          </p:cNvPr>
          <p:cNvPicPr>
            <a:picLocks noChangeAspect="1"/>
          </p:cNvPicPr>
          <p:nvPr/>
        </p:nvPicPr>
        <p:blipFill>
          <a:blip r:embed="rId3"/>
          <a:stretch>
            <a:fillRect/>
          </a:stretch>
        </p:blipFill>
        <p:spPr>
          <a:xfrm>
            <a:off x="9448800" y="5638800"/>
            <a:ext cx="736600" cy="736600"/>
          </a:xfrm>
          <a:prstGeom prst="rect">
            <a:avLst/>
          </a:prstGeom>
          <a:solidFill>
            <a:schemeClr val="bg1"/>
          </a:solidFill>
        </p:spPr>
      </p:pic>
    </p:spTree>
    <p:extLst>
      <p:ext uri="{BB962C8B-B14F-4D97-AF65-F5344CB8AC3E}">
        <p14:creationId xmlns:p14="http://schemas.microsoft.com/office/powerpoint/2010/main" val="428338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23410-2252-A748-BB06-66B9EF3B5422}"/>
              </a:ext>
            </a:extLst>
          </p:cNvPr>
          <p:cNvSpPr>
            <a:spLocks noGrp="1"/>
          </p:cNvSpPr>
          <p:nvPr>
            <p:ph sz="quarter" idx="17"/>
          </p:nvPr>
        </p:nvSpPr>
        <p:spPr>
          <a:solidFill>
            <a:schemeClr val="bg2"/>
          </a:solidFill>
        </p:spPr>
        <p:txBody>
          <a:bodyPr/>
          <a:lstStyle/>
          <a:p>
            <a:endParaRPr lang="en-US" dirty="0"/>
          </a:p>
        </p:txBody>
      </p:sp>
      <p:sp>
        <p:nvSpPr>
          <p:cNvPr id="3" name="Slide Number Placeholder 2">
            <a:extLst>
              <a:ext uri="{FF2B5EF4-FFF2-40B4-BE49-F238E27FC236}">
                <a16:creationId xmlns:a16="http://schemas.microsoft.com/office/drawing/2014/main" id="{26294DD3-1CC1-964E-9D17-0A1B9468A08C}"/>
              </a:ext>
            </a:extLst>
          </p:cNvPr>
          <p:cNvSpPr>
            <a:spLocks noGrp="1"/>
          </p:cNvSpPr>
          <p:nvPr>
            <p:ph type="sldNum" sz="quarter" idx="10"/>
          </p:nvPr>
        </p:nvSpPr>
        <p:spPr/>
        <p:txBody>
          <a:bodyPr/>
          <a:lstStyle/>
          <a:p>
            <a:fld id="{D0BE6F14-FF48-0F4F-A8AA-2E3F25371E4A}" type="slidenum">
              <a:rPr lang="en-US" smtClean="0"/>
              <a:pPr/>
              <a:t>21</a:t>
            </a:fld>
            <a:endParaRPr lang="en-US" dirty="0"/>
          </a:p>
        </p:txBody>
      </p:sp>
      <p:sp>
        <p:nvSpPr>
          <p:cNvPr id="5" name="Text Placeholder 4">
            <a:extLst>
              <a:ext uri="{FF2B5EF4-FFF2-40B4-BE49-F238E27FC236}">
                <a16:creationId xmlns:a16="http://schemas.microsoft.com/office/drawing/2014/main" id="{5B189CB0-D1A2-3844-97ED-82242EEBE878}"/>
              </a:ext>
            </a:extLst>
          </p:cNvPr>
          <p:cNvSpPr>
            <a:spLocks noGrp="1"/>
          </p:cNvSpPr>
          <p:nvPr>
            <p:ph type="body" sz="quarter" idx="13"/>
          </p:nvPr>
        </p:nvSpPr>
        <p:spPr/>
        <p:txBody>
          <a:bodyPr/>
          <a:lstStyle/>
          <a:p>
            <a:r>
              <a:rPr lang="en-US" sz="2800" dirty="0"/>
              <a:t>Workload Isolation</a:t>
            </a:r>
          </a:p>
        </p:txBody>
      </p:sp>
      <p:sp>
        <p:nvSpPr>
          <p:cNvPr id="6" name="Text Placeholder 5">
            <a:extLst>
              <a:ext uri="{FF2B5EF4-FFF2-40B4-BE49-F238E27FC236}">
                <a16:creationId xmlns:a16="http://schemas.microsoft.com/office/drawing/2014/main" id="{B3C1F580-6774-374E-867B-C7C369470364}"/>
              </a:ext>
            </a:extLst>
          </p:cNvPr>
          <p:cNvSpPr>
            <a:spLocks noGrp="1"/>
          </p:cNvSpPr>
          <p:nvPr>
            <p:ph type="body" sz="quarter" idx="14"/>
          </p:nvPr>
        </p:nvSpPr>
        <p:spPr/>
        <p:txBody>
          <a:bodyPr/>
          <a:lstStyle/>
          <a:p>
            <a:r>
              <a:rPr lang="en-US" dirty="0"/>
              <a:t>Firmware ensures separation of running systems/VM’s on the same physical machine.</a:t>
            </a:r>
          </a:p>
        </p:txBody>
      </p:sp>
      <p:sp>
        <p:nvSpPr>
          <p:cNvPr id="7" name="Content Placeholder 6">
            <a:extLst>
              <a:ext uri="{FF2B5EF4-FFF2-40B4-BE49-F238E27FC236}">
                <a16:creationId xmlns:a16="http://schemas.microsoft.com/office/drawing/2014/main" id="{A01AB176-97F7-F84D-BA11-9D95573CD221}"/>
              </a:ext>
            </a:extLst>
          </p:cNvPr>
          <p:cNvSpPr>
            <a:spLocks noGrp="1"/>
          </p:cNvSpPr>
          <p:nvPr>
            <p:ph sz="quarter" idx="15"/>
          </p:nvPr>
        </p:nvSpPr>
        <p:spPr/>
        <p:txBody>
          <a:bodyPr/>
          <a:lstStyle/>
          <a:p>
            <a:r>
              <a:rPr lang="en-US" dirty="0"/>
              <a:t>EAL5+ Certification</a:t>
            </a:r>
          </a:p>
        </p:txBody>
      </p:sp>
      <p:sp>
        <p:nvSpPr>
          <p:cNvPr id="8" name="Content Placeholder 7">
            <a:extLst>
              <a:ext uri="{FF2B5EF4-FFF2-40B4-BE49-F238E27FC236}">
                <a16:creationId xmlns:a16="http://schemas.microsoft.com/office/drawing/2014/main" id="{2E508961-7033-8444-83A0-BA8DCF4E8CE3}"/>
              </a:ext>
            </a:extLst>
          </p:cNvPr>
          <p:cNvSpPr>
            <a:spLocks noGrp="1"/>
          </p:cNvSpPr>
          <p:nvPr>
            <p:ph sz="quarter" idx="16"/>
          </p:nvPr>
        </p:nvSpPr>
        <p:spPr/>
        <p:txBody>
          <a:bodyPr/>
          <a:lstStyle/>
          <a:p>
            <a:r>
              <a:rPr lang="en-US" dirty="0"/>
              <a:t>Air Gap Separation</a:t>
            </a:r>
          </a:p>
        </p:txBody>
      </p:sp>
      <p:sp>
        <p:nvSpPr>
          <p:cNvPr id="4" name="Sun 3">
            <a:extLst>
              <a:ext uri="{FF2B5EF4-FFF2-40B4-BE49-F238E27FC236}">
                <a16:creationId xmlns:a16="http://schemas.microsoft.com/office/drawing/2014/main" id="{6E91AA6B-AD53-7D47-A32C-62FD4FF70802}"/>
              </a:ext>
            </a:extLst>
          </p:cNvPr>
          <p:cNvSpPr/>
          <p:nvPr/>
        </p:nvSpPr>
        <p:spPr>
          <a:xfrm>
            <a:off x="9747794" y="816429"/>
            <a:ext cx="1332412" cy="1293223"/>
          </a:xfrm>
          <a:prstGeom prst="sun">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9" name="Content Placeholder 8">
            <a:extLst>
              <a:ext uri="{FF2B5EF4-FFF2-40B4-BE49-F238E27FC236}">
                <a16:creationId xmlns:a16="http://schemas.microsoft.com/office/drawing/2014/main" id="{EEB4685F-F3A0-3849-A275-ECF5CD16CB82}"/>
              </a:ext>
            </a:extLst>
          </p:cNvPr>
          <p:cNvPicPr>
            <a:picLocks noChangeAspect="1"/>
          </p:cNvPicPr>
          <p:nvPr/>
        </p:nvPicPr>
        <p:blipFill>
          <a:blip r:embed="rId3"/>
          <a:stretch>
            <a:fillRect/>
          </a:stretch>
        </p:blipFill>
        <p:spPr>
          <a:xfrm>
            <a:off x="6230322" y="3659925"/>
            <a:ext cx="3764577" cy="3017521"/>
          </a:xfrm>
          <a:prstGeom prst="rect">
            <a:avLst/>
          </a:prstGeom>
          <a:solidFill>
            <a:schemeClr val="accent2"/>
          </a:solidFill>
        </p:spPr>
      </p:pic>
      <p:sp>
        <p:nvSpPr>
          <p:cNvPr id="10" name="TextBox 9">
            <a:extLst>
              <a:ext uri="{FF2B5EF4-FFF2-40B4-BE49-F238E27FC236}">
                <a16:creationId xmlns:a16="http://schemas.microsoft.com/office/drawing/2014/main" id="{D75E5937-F2EF-354D-B5D7-98B58CFF4F10}"/>
              </a:ext>
            </a:extLst>
          </p:cNvPr>
          <p:cNvSpPr txBox="1"/>
          <p:nvPr/>
        </p:nvSpPr>
        <p:spPr>
          <a:xfrm>
            <a:off x="8259157" y="6121392"/>
            <a:ext cx="3740126" cy="646331"/>
          </a:xfrm>
          <a:prstGeom prst="rect">
            <a:avLst/>
          </a:prstGeom>
          <a:noFill/>
        </p:spPr>
        <p:txBody>
          <a:bodyPr wrap="none" rtlCol="0">
            <a:spAutoFit/>
          </a:bodyPr>
          <a:lstStyle/>
          <a:p>
            <a:r>
              <a:rPr lang="en-US" dirty="0"/>
              <a:t>Hardware Security Module (HSMs)</a:t>
            </a:r>
          </a:p>
          <a:p>
            <a:endParaRPr lang="en-US" dirty="0"/>
          </a:p>
        </p:txBody>
      </p:sp>
    </p:spTree>
    <p:extLst>
      <p:ext uri="{BB962C8B-B14F-4D97-AF65-F5344CB8AC3E}">
        <p14:creationId xmlns:p14="http://schemas.microsoft.com/office/powerpoint/2010/main" val="355753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ADB-7BA9-9F47-989D-DAE43C95E839}"/>
              </a:ext>
            </a:extLst>
          </p:cNvPr>
          <p:cNvSpPr>
            <a:spLocks noGrp="1"/>
          </p:cNvSpPr>
          <p:nvPr>
            <p:ph type="title"/>
          </p:nvPr>
        </p:nvSpPr>
        <p:spPr>
          <a:xfrm>
            <a:off x="304799" y="268225"/>
            <a:ext cx="10720251" cy="6027740"/>
          </a:xfrm>
        </p:spPr>
        <p:txBody>
          <a:bodyPr/>
          <a:lstStyle/>
          <a:p>
            <a:r>
              <a:rPr lang="en-US" sz="5867" dirty="0">
                <a:solidFill>
                  <a:schemeClr val="accent3"/>
                </a:solidFill>
                <a:latin typeface="IBM Plex Sans" charset="0"/>
              </a:rPr>
              <a:t>Go </a:t>
            </a:r>
            <a:r>
              <a:rPr lang="en-US" sz="5867" dirty="0">
                <a:solidFill>
                  <a:schemeClr val="bg1"/>
                </a:solidFill>
                <a:latin typeface="IBM Plex Sans" charset="0"/>
              </a:rPr>
              <a:t>language</a:t>
            </a:r>
            <a:r>
              <a:rPr lang="en-US" sz="5867" dirty="0">
                <a:solidFill>
                  <a:schemeClr val="accent3"/>
                </a:solidFill>
                <a:latin typeface="IBM Plex Sans" charset="0"/>
              </a:rPr>
              <a:t> </a:t>
            </a:r>
            <a:r>
              <a:rPr lang="en-US" sz="5867" dirty="0">
                <a:solidFill>
                  <a:schemeClr val="bg1"/>
                </a:solidFill>
                <a:latin typeface="IBM Plex Sans" charset="0"/>
              </a:rPr>
              <a:t>is</a:t>
            </a:r>
            <a:r>
              <a:rPr lang="en-US" sz="5867" dirty="0">
                <a:solidFill>
                  <a:schemeClr val="accent3"/>
                </a:solidFill>
                <a:latin typeface="IBM Plex Sans" charset="0"/>
              </a:rPr>
              <a:t> ported and optimized </a:t>
            </a:r>
            <a:br>
              <a:rPr lang="en-US" sz="5867" dirty="0">
                <a:solidFill>
                  <a:schemeClr val="accent3"/>
                </a:solidFill>
                <a:latin typeface="IBM Plex Sans" charset="0"/>
              </a:rPr>
            </a:br>
            <a:r>
              <a:rPr lang="en-US" sz="5867" dirty="0">
                <a:solidFill>
                  <a:schemeClr val="bg1"/>
                </a:solidFill>
                <a:latin typeface="IBM Plex Sans" charset="0"/>
              </a:rPr>
              <a:t>for </a:t>
            </a:r>
            <a:r>
              <a:rPr lang="en-US" sz="5867" dirty="0" err="1">
                <a:solidFill>
                  <a:schemeClr val="bg1"/>
                </a:solidFill>
                <a:latin typeface="IBM Plex Sans" charset="0"/>
              </a:rPr>
              <a:t>LinuxONE</a:t>
            </a:r>
            <a:r>
              <a:rPr lang="en-US" sz="5867" dirty="0">
                <a:solidFill>
                  <a:schemeClr val="bg1"/>
                </a:solidFill>
                <a:latin typeface="IBM Plex Sans" charset="0"/>
              </a:rPr>
              <a:t> to make these</a:t>
            </a:r>
            <a:br>
              <a:rPr lang="en-US" sz="5867" dirty="0">
                <a:solidFill>
                  <a:schemeClr val="bg1"/>
                </a:solidFill>
                <a:latin typeface="IBM Plex Sans" charset="0"/>
              </a:rPr>
            </a:br>
            <a:r>
              <a:rPr lang="en-US" sz="5867" dirty="0">
                <a:solidFill>
                  <a:schemeClr val="accent3"/>
                </a:solidFill>
                <a:latin typeface="IBM Plex Sans" charset="0"/>
              </a:rPr>
              <a:t>hardware solutions </a:t>
            </a:r>
            <a:r>
              <a:rPr lang="en-US" sz="5867" dirty="0">
                <a:solidFill>
                  <a:schemeClr val="bg1"/>
                </a:solidFill>
                <a:latin typeface="IBM Plex Sans" charset="0"/>
              </a:rPr>
              <a:t>available for</a:t>
            </a:r>
            <a:r>
              <a:rPr lang="en-US" sz="5867" dirty="0">
                <a:solidFill>
                  <a:schemeClr val="accent3"/>
                </a:solidFill>
                <a:latin typeface="IBM Plex Sans" charset="0"/>
              </a:rPr>
              <a:t> Hyperledger Fabric </a:t>
            </a:r>
            <a:br>
              <a:rPr lang="en-US" sz="5867" dirty="0">
                <a:solidFill>
                  <a:schemeClr val="accent3"/>
                </a:solidFill>
                <a:latin typeface="IBM Plex Sans" charset="0"/>
              </a:rPr>
            </a:br>
            <a:endParaRPr lang="en-US" sz="5867" dirty="0">
              <a:solidFill>
                <a:schemeClr val="accent3"/>
              </a:solidFill>
              <a:latin typeface="IBM Plex Sans" charset="0"/>
            </a:endParaRPr>
          </a:p>
        </p:txBody>
      </p:sp>
      <p:sp>
        <p:nvSpPr>
          <p:cNvPr id="3" name="Slide Number Placeholder 2">
            <a:extLst>
              <a:ext uri="{FF2B5EF4-FFF2-40B4-BE49-F238E27FC236}">
                <a16:creationId xmlns:a16="http://schemas.microsoft.com/office/drawing/2014/main" id="{DA92E01E-6BE9-AB4F-AABD-B13C6BD6423E}"/>
              </a:ext>
            </a:extLst>
          </p:cNvPr>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344587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4EF8D-50AC-DC40-88E1-0A88C0ADD8A3}"/>
              </a:ext>
            </a:extLst>
          </p:cNvPr>
          <p:cNvSpPr>
            <a:spLocks noGrp="1"/>
          </p:cNvSpPr>
          <p:nvPr>
            <p:ph sz="quarter" idx="15"/>
          </p:nvPr>
        </p:nvSpPr>
        <p:spPr/>
        <p:txBody>
          <a:bodyPr/>
          <a:lstStyle/>
          <a:p>
            <a:r>
              <a:rPr lang="en-US" dirty="0"/>
              <a:t>Compliance / Legal</a:t>
            </a:r>
          </a:p>
        </p:txBody>
      </p:sp>
      <p:sp>
        <p:nvSpPr>
          <p:cNvPr id="3" name="Content Placeholder 2">
            <a:extLst>
              <a:ext uri="{FF2B5EF4-FFF2-40B4-BE49-F238E27FC236}">
                <a16:creationId xmlns:a16="http://schemas.microsoft.com/office/drawing/2014/main" id="{9C5C7B38-53E9-E842-ABDD-434F93834063}"/>
              </a:ext>
            </a:extLst>
          </p:cNvPr>
          <p:cNvSpPr>
            <a:spLocks noGrp="1"/>
          </p:cNvSpPr>
          <p:nvPr>
            <p:ph sz="quarter" idx="16"/>
          </p:nvPr>
        </p:nvSpPr>
        <p:spPr/>
        <p:txBody>
          <a:bodyPr/>
          <a:lstStyle/>
          <a:p>
            <a:r>
              <a:rPr lang="en-US" dirty="0"/>
              <a:t>MSP/ Identity</a:t>
            </a:r>
          </a:p>
        </p:txBody>
      </p:sp>
      <p:sp>
        <p:nvSpPr>
          <p:cNvPr id="4" name="Content Placeholder 3">
            <a:extLst>
              <a:ext uri="{FF2B5EF4-FFF2-40B4-BE49-F238E27FC236}">
                <a16:creationId xmlns:a16="http://schemas.microsoft.com/office/drawing/2014/main" id="{8AF09EAC-06FA-5C42-89C8-08E919BC377E}"/>
              </a:ext>
            </a:extLst>
          </p:cNvPr>
          <p:cNvSpPr>
            <a:spLocks noGrp="1"/>
          </p:cNvSpPr>
          <p:nvPr>
            <p:ph sz="quarter" idx="17"/>
          </p:nvPr>
        </p:nvSpPr>
        <p:spPr/>
        <p:txBody>
          <a:bodyPr/>
          <a:lstStyle/>
          <a:p>
            <a:r>
              <a:rPr lang="en-US" dirty="0"/>
              <a:t>Private Data</a:t>
            </a:r>
          </a:p>
        </p:txBody>
      </p:sp>
      <p:sp>
        <p:nvSpPr>
          <p:cNvPr id="5" name="Content Placeholder 4">
            <a:extLst>
              <a:ext uri="{FF2B5EF4-FFF2-40B4-BE49-F238E27FC236}">
                <a16:creationId xmlns:a16="http://schemas.microsoft.com/office/drawing/2014/main" id="{2AD4255C-DA54-8B4E-8310-2494429CA931}"/>
              </a:ext>
            </a:extLst>
          </p:cNvPr>
          <p:cNvSpPr>
            <a:spLocks noGrp="1"/>
          </p:cNvSpPr>
          <p:nvPr>
            <p:ph sz="quarter" idx="18"/>
          </p:nvPr>
        </p:nvSpPr>
        <p:spPr/>
        <p:txBody>
          <a:bodyPr/>
          <a:lstStyle/>
          <a:p>
            <a:r>
              <a:rPr lang="en-US" dirty="0"/>
              <a:t>Channels</a:t>
            </a:r>
          </a:p>
        </p:txBody>
      </p:sp>
      <p:sp>
        <p:nvSpPr>
          <p:cNvPr id="6" name="Slide Number Placeholder 5">
            <a:extLst>
              <a:ext uri="{FF2B5EF4-FFF2-40B4-BE49-F238E27FC236}">
                <a16:creationId xmlns:a16="http://schemas.microsoft.com/office/drawing/2014/main" id="{ABADF705-E6FE-CD4A-9AA6-C1EB8AA67CA7}"/>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8" name="Title 7">
            <a:extLst>
              <a:ext uri="{FF2B5EF4-FFF2-40B4-BE49-F238E27FC236}">
                <a16:creationId xmlns:a16="http://schemas.microsoft.com/office/drawing/2014/main" id="{EF822E62-E14D-AD42-8E92-FF1183D42D5C}"/>
              </a:ext>
            </a:extLst>
          </p:cNvPr>
          <p:cNvSpPr>
            <a:spLocks noGrp="1"/>
          </p:cNvSpPr>
          <p:nvPr>
            <p:ph type="title"/>
          </p:nvPr>
        </p:nvSpPr>
        <p:spPr/>
        <p:txBody>
          <a:bodyPr/>
          <a:lstStyle/>
          <a:p>
            <a:r>
              <a:rPr lang="en-US" dirty="0"/>
              <a:t>Privacy</a:t>
            </a:r>
            <a:br>
              <a:rPr lang="en-US" dirty="0"/>
            </a:br>
            <a:endParaRPr lang="en-US" dirty="0"/>
          </a:p>
        </p:txBody>
      </p:sp>
    </p:spTree>
    <p:extLst>
      <p:ext uri="{BB962C8B-B14F-4D97-AF65-F5344CB8AC3E}">
        <p14:creationId xmlns:p14="http://schemas.microsoft.com/office/powerpoint/2010/main" val="2524654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58EFCC-7BA0-8543-8472-0C2B0FF3D232}"/>
              </a:ext>
            </a:extLst>
          </p:cNvPr>
          <p:cNvPicPr>
            <a:picLocks noChangeAspect="1"/>
          </p:cNvPicPr>
          <p:nvPr/>
        </p:nvPicPr>
        <p:blipFill>
          <a:blip r:embed="rId3"/>
          <a:stretch>
            <a:fillRect/>
          </a:stretch>
        </p:blipFill>
        <p:spPr>
          <a:xfrm>
            <a:off x="1866900" y="2152120"/>
            <a:ext cx="8826500" cy="4964907"/>
          </a:xfrm>
          <a:prstGeom prst="rect">
            <a:avLst/>
          </a:prstGeom>
        </p:spPr>
      </p:pic>
      <p:sp>
        <p:nvSpPr>
          <p:cNvPr id="2" name="Content Placeholder 1">
            <a:extLst>
              <a:ext uri="{FF2B5EF4-FFF2-40B4-BE49-F238E27FC236}">
                <a16:creationId xmlns:a16="http://schemas.microsoft.com/office/drawing/2014/main" id="{7E82879C-663C-6E4A-8158-8C5748DC27DC}"/>
              </a:ext>
            </a:extLst>
          </p:cNvPr>
          <p:cNvSpPr>
            <a:spLocks noGrp="1"/>
          </p:cNvSpPr>
          <p:nvPr>
            <p:ph sz="quarter" idx="17"/>
          </p:nvPr>
        </p:nvSpPr>
        <p:spPr>
          <a:xfrm>
            <a:off x="6096000" y="-24937"/>
            <a:ext cx="6096000" cy="2248364"/>
          </a:xfrm>
        </p:spPr>
        <p:txBody>
          <a:bodyPr/>
          <a:lstStyle/>
          <a:p>
            <a:r>
              <a:rPr lang="en-US" b="1" u="sng" dirty="0" err="1">
                <a:solidFill>
                  <a:schemeClr val="bg1"/>
                </a:solidFill>
              </a:rPr>
              <a:t>Offchain</a:t>
            </a:r>
            <a:r>
              <a:rPr lang="en-US" b="1" u="sng" dirty="0">
                <a:solidFill>
                  <a:schemeClr val="bg1"/>
                </a:solidFill>
              </a:rPr>
              <a:t> -&gt; </a:t>
            </a:r>
            <a:r>
              <a:rPr lang="en-US" b="1" u="sng" dirty="0" err="1">
                <a:solidFill>
                  <a:schemeClr val="bg1"/>
                </a:solidFill>
              </a:rPr>
              <a:t>SideDB</a:t>
            </a:r>
            <a:r>
              <a:rPr lang="en-US" b="1" u="sng" dirty="0">
                <a:solidFill>
                  <a:schemeClr val="bg1"/>
                </a:solidFill>
              </a:rPr>
              <a:t> </a:t>
            </a:r>
          </a:p>
          <a:p>
            <a:r>
              <a:rPr lang="en-US" b="1" dirty="0">
                <a:solidFill>
                  <a:schemeClr val="bg1"/>
                </a:solidFill>
              </a:rPr>
              <a:t>A </a:t>
            </a:r>
            <a:r>
              <a:rPr lang="en-US" b="1" u="sng" dirty="0">
                <a:solidFill>
                  <a:schemeClr val="bg1"/>
                </a:solidFill>
              </a:rPr>
              <a:t>hash</a:t>
            </a:r>
            <a:r>
              <a:rPr lang="en-US" b="1" dirty="0">
                <a:solidFill>
                  <a:schemeClr val="bg1"/>
                </a:solidFill>
              </a:rPr>
              <a:t> of that data, </a:t>
            </a:r>
            <a:r>
              <a:rPr lang="en-US" dirty="0"/>
              <a:t>which is endorsed, ordered, </a:t>
            </a:r>
            <a:r>
              <a:rPr lang="en-US" b="1" dirty="0">
                <a:solidFill>
                  <a:schemeClr val="bg1"/>
                </a:solidFill>
              </a:rPr>
              <a:t>and written to the ledgers of every peer on the channel. </a:t>
            </a:r>
            <a:endParaRPr lang="en-US" dirty="0">
              <a:solidFill>
                <a:schemeClr val="bg1"/>
              </a:solidFill>
            </a:endParaRPr>
          </a:p>
        </p:txBody>
      </p:sp>
      <p:sp>
        <p:nvSpPr>
          <p:cNvPr id="4" name="Slide Number Placeholder 3">
            <a:extLst>
              <a:ext uri="{FF2B5EF4-FFF2-40B4-BE49-F238E27FC236}">
                <a16:creationId xmlns:a16="http://schemas.microsoft.com/office/drawing/2014/main" id="{0272BF9D-3548-F64C-8666-FD23064F6795}"/>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5" name="Footer Placeholder 4">
            <a:extLst>
              <a:ext uri="{FF2B5EF4-FFF2-40B4-BE49-F238E27FC236}">
                <a16:creationId xmlns:a16="http://schemas.microsoft.com/office/drawing/2014/main" id="{457C9C32-DDB0-0E46-AF04-22CFEE1C3DD4}"/>
              </a:ext>
            </a:extLst>
          </p:cNvPr>
          <p:cNvSpPr>
            <a:spLocks noGrp="1"/>
          </p:cNvSpPr>
          <p:nvPr>
            <p:ph type="ftr" sz="quarter" idx="11"/>
          </p:nvPr>
        </p:nvSpPr>
        <p:spPr/>
        <p:txBody>
          <a:bodyPr/>
          <a:lstStyle/>
          <a:p>
            <a:endParaRPr lang="en-US" dirty="0"/>
          </a:p>
        </p:txBody>
      </p:sp>
      <p:sp>
        <p:nvSpPr>
          <p:cNvPr id="8" name="Title 7">
            <a:extLst>
              <a:ext uri="{FF2B5EF4-FFF2-40B4-BE49-F238E27FC236}">
                <a16:creationId xmlns:a16="http://schemas.microsoft.com/office/drawing/2014/main" id="{8242124E-C8AA-B44E-A69D-570AF51063D6}"/>
              </a:ext>
            </a:extLst>
          </p:cNvPr>
          <p:cNvSpPr>
            <a:spLocks noGrp="1"/>
          </p:cNvSpPr>
          <p:nvPr>
            <p:ph type="title"/>
          </p:nvPr>
        </p:nvSpPr>
        <p:spPr>
          <a:xfrm>
            <a:off x="0" y="0"/>
            <a:ext cx="6095999" cy="2223427"/>
          </a:xfrm>
        </p:spPr>
        <p:txBody>
          <a:bodyPr/>
          <a:lstStyle/>
          <a:p>
            <a:r>
              <a:rPr lang="en-US" sz="3733" dirty="0"/>
              <a:t>Private Data Collections</a:t>
            </a:r>
          </a:p>
        </p:txBody>
      </p:sp>
    </p:spTree>
    <p:extLst>
      <p:ext uri="{BB962C8B-B14F-4D97-AF65-F5344CB8AC3E}">
        <p14:creationId xmlns:p14="http://schemas.microsoft.com/office/powerpoint/2010/main" val="1905526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25</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91688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5" name="Picture 4">
            <a:extLst>
              <a:ext uri="{FF2B5EF4-FFF2-40B4-BE49-F238E27FC236}">
                <a16:creationId xmlns:a16="http://schemas.microsoft.com/office/drawing/2014/main" id="{25D1107D-40C3-8B49-8E36-4DE7552EBF5B}"/>
              </a:ext>
            </a:extLst>
          </p:cNvPr>
          <p:cNvPicPr>
            <a:picLocks noChangeAspect="1"/>
          </p:cNvPicPr>
          <p:nvPr/>
        </p:nvPicPr>
        <p:blipFill>
          <a:blip r:embed="rId3"/>
          <a:stretch>
            <a:fillRect/>
          </a:stretch>
        </p:blipFill>
        <p:spPr>
          <a:xfrm>
            <a:off x="1279434" y="2071189"/>
            <a:ext cx="10111081" cy="3310708"/>
          </a:xfrm>
          <a:prstGeom prst="rect">
            <a:avLst/>
          </a:prstGeom>
        </p:spPr>
      </p:pic>
    </p:spTree>
    <p:extLst>
      <p:ext uri="{BB962C8B-B14F-4D97-AF65-F5344CB8AC3E}">
        <p14:creationId xmlns:p14="http://schemas.microsoft.com/office/powerpoint/2010/main" val="2225997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6" name="Picture 5">
            <a:extLst>
              <a:ext uri="{FF2B5EF4-FFF2-40B4-BE49-F238E27FC236}">
                <a16:creationId xmlns:a16="http://schemas.microsoft.com/office/drawing/2014/main" id="{8EF8A4BF-77C2-844F-8872-1F0F009F7D80}"/>
              </a:ext>
            </a:extLst>
          </p:cNvPr>
          <p:cNvPicPr>
            <a:picLocks noChangeAspect="1"/>
          </p:cNvPicPr>
          <p:nvPr/>
        </p:nvPicPr>
        <p:blipFill>
          <a:blip r:embed="rId3"/>
          <a:stretch>
            <a:fillRect/>
          </a:stretch>
        </p:blipFill>
        <p:spPr>
          <a:xfrm>
            <a:off x="1555271" y="1094331"/>
            <a:ext cx="9364980" cy="5628693"/>
          </a:xfrm>
          <a:prstGeom prst="rect">
            <a:avLst/>
          </a:prstGeom>
        </p:spPr>
      </p:pic>
    </p:spTree>
    <p:extLst>
      <p:ext uri="{BB962C8B-B14F-4D97-AF65-F5344CB8AC3E}">
        <p14:creationId xmlns:p14="http://schemas.microsoft.com/office/powerpoint/2010/main" val="94653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p:txBody>
          <a:bodyPr/>
          <a:lstStyle/>
          <a:p>
            <a:r>
              <a:rPr lang="en-US" b="1" dirty="0"/>
              <a:t>3 steps</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28</a:t>
            </a:fld>
            <a:endParaRPr lang="en-US"/>
          </a:p>
        </p:txBody>
      </p:sp>
      <p:pic>
        <p:nvPicPr>
          <p:cNvPr id="6" name="Picture 5">
            <a:extLst>
              <a:ext uri="{FF2B5EF4-FFF2-40B4-BE49-F238E27FC236}">
                <a16:creationId xmlns:a16="http://schemas.microsoft.com/office/drawing/2014/main" id="{8337BB01-BCAE-DD4A-8EEF-050D88F11BA1}"/>
              </a:ext>
            </a:extLst>
          </p:cNvPr>
          <p:cNvPicPr>
            <a:picLocks noChangeAspect="1"/>
          </p:cNvPicPr>
          <p:nvPr/>
        </p:nvPicPr>
        <p:blipFill>
          <a:blip r:embed="rId3"/>
          <a:stretch>
            <a:fillRect/>
          </a:stretch>
        </p:blipFill>
        <p:spPr>
          <a:xfrm>
            <a:off x="-165100" y="-232469"/>
            <a:ext cx="12611099" cy="7302302"/>
          </a:xfrm>
          <a:prstGeom prst="rect">
            <a:avLst/>
          </a:prstGeom>
        </p:spPr>
      </p:pic>
    </p:spTree>
    <p:extLst>
      <p:ext uri="{BB962C8B-B14F-4D97-AF65-F5344CB8AC3E}">
        <p14:creationId xmlns:p14="http://schemas.microsoft.com/office/powerpoint/2010/main" val="2862583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 Step 2a</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29</a:t>
            </a:fld>
            <a:endParaRPr lang="en-US"/>
          </a:p>
        </p:txBody>
      </p:sp>
      <p:pic>
        <p:nvPicPr>
          <p:cNvPr id="5" name="Picture 4">
            <a:extLst>
              <a:ext uri="{FF2B5EF4-FFF2-40B4-BE49-F238E27FC236}">
                <a16:creationId xmlns:a16="http://schemas.microsoft.com/office/drawing/2014/main" id="{64A76FFB-9A5F-634E-A6D4-EFBC8D359699}"/>
              </a:ext>
            </a:extLst>
          </p:cNvPr>
          <p:cNvPicPr>
            <a:picLocks noChangeAspect="1"/>
          </p:cNvPicPr>
          <p:nvPr/>
        </p:nvPicPr>
        <p:blipFill rotWithShape="1">
          <a:blip r:embed="rId3"/>
          <a:srcRect l="14" r="-42" b="9335"/>
          <a:stretch/>
        </p:blipFill>
        <p:spPr>
          <a:xfrm>
            <a:off x="-460943" y="-139700"/>
            <a:ext cx="13000415" cy="6997700"/>
          </a:xfrm>
          <a:prstGeom prst="rect">
            <a:avLst/>
          </a:prstGeom>
        </p:spPr>
      </p:pic>
    </p:spTree>
    <p:extLst>
      <p:ext uri="{BB962C8B-B14F-4D97-AF65-F5344CB8AC3E}">
        <p14:creationId xmlns:p14="http://schemas.microsoft.com/office/powerpoint/2010/main" val="615812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7BBFA8-67ED-0B41-9CB3-0B6F645CA1C8}"/>
              </a:ext>
            </a:extLst>
          </p:cNvPr>
          <p:cNvSpPr>
            <a:spLocks noGrp="1"/>
          </p:cNvSpPr>
          <p:nvPr>
            <p:ph type="sldNum" sz="quarter" idx="10"/>
          </p:nvPr>
        </p:nvSpPr>
        <p:spPr/>
        <p:txBody>
          <a:bodyPr/>
          <a:lstStyle/>
          <a:p>
            <a:fld id="{D0BE6F14-FF48-0F4F-A8AA-2E3F25371E4A}" type="slidenum">
              <a:rPr lang="en-US" smtClean="0"/>
              <a:pPr/>
              <a:t>3</a:t>
            </a:fld>
            <a:endParaRPr lang="en-US" dirty="0"/>
          </a:p>
        </p:txBody>
      </p:sp>
      <p:sp>
        <p:nvSpPr>
          <p:cNvPr id="4" name="Footer Placeholder 3">
            <a:extLst>
              <a:ext uri="{FF2B5EF4-FFF2-40B4-BE49-F238E27FC236}">
                <a16:creationId xmlns:a16="http://schemas.microsoft.com/office/drawing/2014/main" id="{4168CE85-D77A-E641-B392-DAC8B485092D}"/>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Text Placeholder 5">
            <a:extLst>
              <a:ext uri="{FF2B5EF4-FFF2-40B4-BE49-F238E27FC236}">
                <a16:creationId xmlns:a16="http://schemas.microsoft.com/office/drawing/2014/main" id="{07465C73-D9B4-704B-AE1E-DD71A1ED0A25}"/>
              </a:ext>
            </a:extLst>
          </p:cNvPr>
          <p:cNvSpPr>
            <a:spLocks noGrp="1"/>
          </p:cNvSpPr>
          <p:nvPr>
            <p:ph type="body" sz="quarter" idx="13"/>
          </p:nvPr>
        </p:nvSpPr>
        <p:spPr>
          <a:xfrm>
            <a:off x="304800" y="319617"/>
            <a:ext cx="5486400" cy="400049"/>
          </a:xfrm>
        </p:spPr>
        <p:txBody>
          <a:bodyPr/>
          <a:lstStyle/>
          <a:p>
            <a:r>
              <a:rPr lang="en-US" dirty="0"/>
              <a:t>PUBLIC VS PRIVATE blockchains</a:t>
            </a:r>
          </a:p>
        </p:txBody>
      </p:sp>
      <p:graphicFrame>
        <p:nvGraphicFramePr>
          <p:cNvPr id="9" name="Table 8">
            <a:extLst>
              <a:ext uri="{FF2B5EF4-FFF2-40B4-BE49-F238E27FC236}">
                <a16:creationId xmlns:a16="http://schemas.microsoft.com/office/drawing/2014/main" id="{7D6F699D-7193-4B4B-B4B3-612FDF0BC6C0}"/>
              </a:ext>
            </a:extLst>
          </p:cNvPr>
          <p:cNvGraphicFramePr>
            <a:graphicFrameLocks noGrp="1"/>
          </p:cNvGraphicFramePr>
          <p:nvPr>
            <p:extLst>
              <p:ext uri="{D42A27DB-BD31-4B8C-83A1-F6EECF244321}">
                <p14:modId xmlns:p14="http://schemas.microsoft.com/office/powerpoint/2010/main" val="757152971"/>
              </p:ext>
            </p:extLst>
          </p:nvPr>
        </p:nvGraphicFramePr>
        <p:xfrm>
          <a:off x="2623671" y="1005840"/>
          <a:ext cx="8127999" cy="6309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07037489"/>
                    </a:ext>
                  </a:extLst>
                </a:gridCol>
                <a:gridCol w="2709333">
                  <a:extLst>
                    <a:ext uri="{9D8B030D-6E8A-4147-A177-3AD203B41FA5}">
                      <a16:colId xmlns:a16="http://schemas.microsoft.com/office/drawing/2014/main" val="3429649318"/>
                    </a:ext>
                  </a:extLst>
                </a:gridCol>
                <a:gridCol w="2709333">
                  <a:extLst>
                    <a:ext uri="{9D8B030D-6E8A-4147-A177-3AD203B41FA5}">
                      <a16:colId xmlns:a16="http://schemas.microsoft.com/office/drawing/2014/main" val="3242772943"/>
                    </a:ext>
                  </a:extLst>
                </a:gridCol>
              </a:tblGrid>
              <a:tr h="370840">
                <a:tc>
                  <a:txBody>
                    <a:bodyPr/>
                    <a:lstStyle/>
                    <a:p>
                      <a:endParaRPr lang="en-US" dirty="0"/>
                    </a:p>
                  </a:txBody>
                  <a:tcPr/>
                </a:tc>
                <a:tc>
                  <a:txBody>
                    <a:bodyPr/>
                    <a:lstStyle/>
                    <a:p>
                      <a:r>
                        <a:rPr lang="en-US" dirty="0"/>
                        <a:t>Public</a:t>
                      </a:r>
                    </a:p>
                  </a:txBody>
                  <a:tcPr/>
                </a:tc>
                <a:tc>
                  <a:txBody>
                    <a:bodyPr/>
                    <a:lstStyle/>
                    <a:p>
                      <a:r>
                        <a:rPr lang="en-US" dirty="0"/>
                        <a:t>Private</a:t>
                      </a:r>
                    </a:p>
                  </a:txBody>
                  <a:tcPr/>
                </a:tc>
                <a:extLst>
                  <a:ext uri="{0D108BD9-81ED-4DB2-BD59-A6C34878D82A}">
                    <a16:rowId xmlns:a16="http://schemas.microsoft.com/office/drawing/2014/main" val="2647450292"/>
                  </a:ext>
                </a:extLst>
              </a:tr>
              <a:tr h="370840">
                <a:tc>
                  <a:txBody>
                    <a:bodyPr/>
                    <a:lstStyle/>
                    <a:p>
                      <a:r>
                        <a:rPr lang="en-US" dirty="0"/>
                        <a:t>Access level</a:t>
                      </a:r>
                    </a:p>
                  </a:txBody>
                  <a:tcPr/>
                </a:tc>
                <a:tc>
                  <a:txBody>
                    <a:bodyPr/>
                    <a:lstStyle/>
                    <a:p>
                      <a:pPr marL="342900" indent="-342900">
                        <a:buFont typeface="Arial" panose="020B0604020202020204" pitchFamily="34" charset="0"/>
                        <a:buChar char="•"/>
                      </a:pPr>
                      <a:r>
                        <a:rPr lang="en-US" dirty="0"/>
                        <a:t>anyone</a:t>
                      </a:r>
                    </a:p>
                  </a:txBody>
                  <a:tcPr/>
                </a:tc>
                <a:tc>
                  <a:txBody>
                    <a:bodyPr/>
                    <a:lstStyle/>
                    <a:p>
                      <a:pPr marL="342900" indent="-342900">
                        <a:buFont typeface="Arial" panose="020B0604020202020204" pitchFamily="34" charset="0"/>
                        <a:buChar char="•"/>
                      </a:pPr>
                      <a:r>
                        <a:rPr lang="en-US" dirty="0"/>
                        <a:t>1-n organizations</a:t>
                      </a:r>
                    </a:p>
                  </a:txBody>
                  <a:tcPr/>
                </a:tc>
                <a:extLst>
                  <a:ext uri="{0D108BD9-81ED-4DB2-BD59-A6C34878D82A}">
                    <a16:rowId xmlns:a16="http://schemas.microsoft.com/office/drawing/2014/main" val="3270889847"/>
                  </a:ext>
                </a:extLst>
              </a:tr>
              <a:tr h="370840">
                <a:tc>
                  <a:txBody>
                    <a:bodyPr/>
                    <a:lstStyle/>
                    <a:p>
                      <a:r>
                        <a:rPr lang="en-US" dirty="0"/>
                        <a:t>Participation</a:t>
                      </a:r>
                    </a:p>
                  </a:txBody>
                  <a:tcPr/>
                </a:tc>
                <a:tc>
                  <a:txBody>
                    <a:bodyPr/>
                    <a:lstStyle/>
                    <a:p>
                      <a:pPr marL="342900" indent="-342900">
                        <a:buFont typeface="Arial" panose="020B0604020202020204" pitchFamily="34" charset="0"/>
                        <a:buChar char="•"/>
                      </a:pPr>
                      <a:r>
                        <a:rPr lang="en-US" dirty="0" err="1"/>
                        <a:t>Permissionless</a:t>
                      </a:r>
                      <a:endParaRPr lang="en-US" dirty="0"/>
                    </a:p>
                    <a:p>
                      <a:pPr marL="342900" indent="-342900">
                        <a:buFont typeface="Arial" panose="020B0604020202020204" pitchFamily="34" charset="0"/>
                        <a:buChar char="•"/>
                      </a:pPr>
                      <a:r>
                        <a:rPr lang="en-US" dirty="0"/>
                        <a:t>Anonymous</a:t>
                      </a:r>
                    </a:p>
                  </a:txBody>
                  <a:tcPr/>
                </a:tc>
                <a:tc>
                  <a:txBody>
                    <a:bodyPr/>
                    <a:lstStyle/>
                    <a:p>
                      <a:pPr marL="342900" indent="-342900">
                        <a:buFont typeface="Arial" panose="020B0604020202020204" pitchFamily="34" charset="0"/>
                        <a:buChar char="•"/>
                      </a:pPr>
                      <a:r>
                        <a:rPr lang="en-US" dirty="0"/>
                        <a:t>Permissioned</a:t>
                      </a:r>
                    </a:p>
                    <a:p>
                      <a:pPr marL="342900" indent="-342900">
                        <a:buFont typeface="Arial" panose="020B0604020202020204" pitchFamily="34" charset="0"/>
                        <a:buChar char="•"/>
                      </a:pPr>
                      <a:r>
                        <a:rPr lang="en-US" dirty="0"/>
                        <a:t>Identities are known</a:t>
                      </a:r>
                    </a:p>
                    <a:p>
                      <a:pPr marL="342900" indent="-342900">
                        <a:buFont typeface="Arial" panose="020B0604020202020204" pitchFamily="34" charset="0"/>
                        <a:buChar char="•"/>
                      </a:pPr>
                      <a:r>
                        <a:rPr lang="en-US" dirty="0"/>
                        <a:t>Pre approved participants invited</a:t>
                      </a:r>
                    </a:p>
                  </a:txBody>
                  <a:tcPr/>
                </a:tc>
                <a:extLst>
                  <a:ext uri="{0D108BD9-81ED-4DB2-BD59-A6C34878D82A}">
                    <a16:rowId xmlns:a16="http://schemas.microsoft.com/office/drawing/2014/main" val="862066774"/>
                  </a:ext>
                </a:extLst>
              </a:tr>
              <a:tr h="370840">
                <a:tc>
                  <a:txBody>
                    <a:bodyPr/>
                    <a:lstStyle/>
                    <a:p>
                      <a:r>
                        <a:rPr lang="en-US" dirty="0"/>
                        <a:t>Security / Consensus</a:t>
                      </a:r>
                    </a:p>
                  </a:txBody>
                  <a:tcPr/>
                </a:tc>
                <a:tc>
                  <a:txBody>
                    <a:bodyPr/>
                    <a:lstStyle/>
                    <a:p>
                      <a:pPr marL="342900" indent="-342900">
                        <a:buFont typeface="Arial" panose="020B0604020202020204" pitchFamily="34" charset="0"/>
                        <a:buChar char="•"/>
                      </a:pPr>
                      <a:r>
                        <a:rPr lang="en-US" dirty="0"/>
                        <a:t>POW</a:t>
                      </a:r>
                    </a:p>
                    <a:p>
                      <a:pPr marL="342900" indent="-342900">
                        <a:buFont typeface="Arial" panose="020B0604020202020204" pitchFamily="34" charset="0"/>
                        <a:buChar char="•"/>
                      </a:pPr>
                      <a:r>
                        <a:rPr lang="en-US" dirty="0"/>
                        <a:t>POS</a:t>
                      </a:r>
                    </a:p>
                    <a:p>
                      <a:endParaRPr lang="en-US" dirty="0"/>
                    </a:p>
                  </a:txBody>
                  <a:tcPr/>
                </a:tc>
                <a:tc>
                  <a:txBody>
                    <a:bodyPr/>
                    <a:lstStyle/>
                    <a:p>
                      <a:pPr marL="342900" indent="-342900">
                        <a:buFont typeface="Arial" panose="020B0604020202020204" pitchFamily="34" charset="0"/>
                        <a:buChar char="•"/>
                      </a:pPr>
                      <a:r>
                        <a:rPr lang="en-US" dirty="0"/>
                        <a:t>Voting</a:t>
                      </a:r>
                    </a:p>
                  </a:txBody>
                  <a:tcPr/>
                </a:tc>
                <a:extLst>
                  <a:ext uri="{0D108BD9-81ED-4DB2-BD59-A6C34878D82A}">
                    <a16:rowId xmlns:a16="http://schemas.microsoft.com/office/drawing/2014/main" val="3239768873"/>
                  </a:ext>
                </a:extLst>
              </a:tr>
              <a:tr h="370840">
                <a:tc>
                  <a:txBody>
                    <a:bodyPr/>
                    <a:lstStyle/>
                    <a:p>
                      <a:r>
                        <a:rPr lang="en-US" dirty="0"/>
                        <a:t>Performance</a:t>
                      </a:r>
                    </a:p>
                  </a:txBody>
                  <a:tcPr/>
                </a:tc>
                <a:tc>
                  <a:txBody>
                    <a:bodyPr/>
                    <a:lstStyle/>
                    <a:p>
                      <a:pPr marL="342900" indent="-342900">
                        <a:buFont typeface="Arial" panose="020B0604020202020204" pitchFamily="34" charset="0"/>
                        <a:buChar char="•"/>
                      </a:pPr>
                      <a:r>
                        <a:rPr lang="en-US" dirty="0"/>
                        <a:t>Single chain - Slow</a:t>
                      </a:r>
                    </a:p>
                  </a:txBody>
                  <a:tcPr/>
                </a:tc>
                <a:tc>
                  <a:txBody>
                    <a:bodyPr/>
                    <a:lstStyle/>
                    <a:p>
                      <a:pPr marL="342900" indent="-342900">
                        <a:buFont typeface="Arial" panose="020B0604020202020204" pitchFamily="34" charset="0"/>
                        <a:buChar char="•"/>
                      </a:pPr>
                      <a:r>
                        <a:rPr lang="en-US" dirty="0"/>
                        <a:t>Lighter/ Channel - Segmented chains Fast</a:t>
                      </a:r>
                    </a:p>
                  </a:txBody>
                  <a:tcPr/>
                </a:tc>
                <a:extLst>
                  <a:ext uri="{0D108BD9-81ED-4DB2-BD59-A6C34878D82A}">
                    <a16:rowId xmlns:a16="http://schemas.microsoft.com/office/drawing/2014/main" val="2161626592"/>
                  </a:ext>
                </a:extLst>
              </a:tr>
            </a:tbl>
          </a:graphicData>
        </a:graphic>
      </p:graphicFrame>
    </p:spTree>
    <p:extLst>
      <p:ext uri="{BB962C8B-B14F-4D97-AF65-F5344CB8AC3E}">
        <p14:creationId xmlns:p14="http://schemas.microsoft.com/office/powerpoint/2010/main" val="2428707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Flow 2b</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30</a:t>
            </a:fld>
            <a:endParaRPr lang="en-US"/>
          </a:p>
        </p:txBody>
      </p:sp>
      <p:pic>
        <p:nvPicPr>
          <p:cNvPr id="5" name="Picture 4">
            <a:extLst>
              <a:ext uri="{FF2B5EF4-FFF2-40B4-BE49-F238E27FC236}">
                <a16:creationId xmlns:a16="http://schemas.microsoft.com/office/drawing/2014/main" id="{73B70C32-4008-8540-8664-7D50D1573EFD}"/>
              </a:ext>
            </a:extLst>
          </p:cNvPr>
          <p:cNvPicPr>
            <a:picLocks noChangeAspect="1"/>
          </p:cNvPicPr>
          <p:nvPr/>
        </p:nvPicPr>
        <p:blipFill>
          <a:blip r:embed="rId3"/>
          <a:stretch>
            <a:fillRect/>
          </a:stretch>
        </p:blipFill>
        <p:spPr>
          <a:xfrm>
            <a:off x="-559951" y="-812799"/>
            <a:ext cx="13311902" cy="7883530"/>
          </a:xfrm>
          <a:prstGeom prst="rect">
            <a:avLst/>
          </a:prstGeom>
        </p:spPr>
      </p:pic>
    </p:spTree>
    <p:extLst>
      <p:ext uri="{BB962C8B-B14F-4D97-AF65-F5344CB8AC3E}">
        <p14:creationId xmlns:p14="http://schemas.microsoft.com/office/powerpoint/2010/main" val="276674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31</a:t>
            </a:fld>
            <a:endParaRPr lang="en-US"/>
          </a:p>
        </p:txBody>
      </p:sp>
      <p:pic>
        <p:nvPicPr>
          <p:cNvPr id="5" name="Picture 4">
            <a:extLst>
              <a:ext uri="{FF2B5EF4-FFF2-40B4-BE49-F238E27FC236}">
                <a16:creationId xmlns:a16="http://schemas.microsoft.com/office/drawing/2014/main" id="{8E47D6ED-2F0F-414A-9821-95960FA602FC}"/>
              </a:ext>
            </a:extLst>
          </p:cNvPr>
          <p:cNvPicPr>
            <a:picLocks noChangeAspect="1"/>
          </p:cNvPicPr>
          <p:nvPr/>
        </p:nvPicPr>
        <p:blipFill>
          <a:blip r:embed="rId3"/>
          <a:stretch>
            <a:fillRect/>
          </a:stretch>
        </p:blipFill>
        <p:spPr>
          <a:xfrm>
            <a:off x="-184150" y="-541085"/>
            <a:ext cx="13347700" cy="7940170"/>
          </a:xfrm>
          <a:prstGeom prst="rect">
            <a:avLst/>
          </a:prstGeom>
        </p:spPr>
      </p:pic>
    </p:spTree>
    <p:extLst>
      <p:ext uri="{BB962C8B-B14F-4D97-AF65-F5344CB8AC3E}">
        <p14:creationId xmlns:p14="http://schemas.microsoft.com/office/powerpoint/2010/main" val="419184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32</a:t>
            </a:fld>
            <a:endParaRPr lang="en-US"/>
          </a:p>
        </p:txBody>
      </p:sp>
      <p:pic>
        <p:nvPicPr>
          <p:cNvPr id="6" name="Picture 5">
            <a:extLst>
              <a:ext uri="{FF2B5EF4-FFF2-40B4-BE49-F238E27FC236}">
                <a16:creationId xmlns:a16="http://schemas.microsoft.com/office/drawing/2014/main" id="{E5301E56-97F7-984B-A424-351F16149C1B}"/>
              </a:ext>
            </a:extLst>
          </p:cNvPr>
          <p:cNvPicPr>
            <a:picLocks noChangeAspect="1"/>
          </p:cNvPicPr>
          <p:nvPr/>
        </p:nvPicPr>
        <p:blipFill>
          <a:blip r:embed="rId3"/>
          <a:stretch>
            <a:fillRect/>
          </a:stretch>
        </p:blipFill>
        <p:spPr>
          <a:xfrm>
            <a:off x="0" y="-317500"/>
            <a:ext cx="12908860" cy="7670800"/>
          </a:xfrm>
          <a:prstGeom prst="rect">
            <a:avLst/>
          </a:prstGeom>
        </p:spPr>
      </p:pic>
    </p:spTree>
    <p:extLst>
      <p:ext uri="{BB962C8B-B14F-4D97-AF65-F5344CB8AC3E}">
        <p14:creationId xmlns:p14="http://schemas.microsoft.com/office/powerpoint/2010/main" val="3223321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701-737B-064B-A6B6-4D5AFAB1D9DB}"/>
              </a:ext>
            </a:extLst>
          </p:cNvPr>
          <p:cNvSpPr>
            <a:spLocks noGrp="1"/>
          </p:cNvSpPr>
          <p:nvPr>
            <p:ph type="title"/>
          </p:nvPr>
        </p:nvSpPr>
        <p:spPr>
          <a:xfrm>
            <a:off x="304800" y="268224"/>
            <a:ext cx="9505406" cy="508000"/>
          </a:xfrm>
        </p:spPr>
        <p:txBody>
          <a:bodyPr/>
          <a:lstStyle/>
          <a:p>
            <a:r>
              <a:rPr lang="en-US" b="1" dirty="0"/>
              <a:t>Private data – based of the infamous Marbles asset scenario</a:t>
            </a:r>
            <a:br>
              <a:rPr lang="en-US" b="1" dirty="0"/>
            </a:br>
            <a:endParaRPr lang="en-US" dirty="0"/>
          </a:p>
        </p:txBody>
      </p:sp>
      <p:sp>
        <p:nvSpPr>
          <p:cNvPr id="3" name="Slide Number Placeholder 2">
            <a:extLst>
              <a:ext uri="{FF2B5EF4-FFF2-40B4-BE49-F238E27FC236}">
                <a16:creationId xmlns:a16="http://schemas.microsoft.com/office/drawing/2014/main" id="{E8FD02D7-2910-7C4B-B24A-D36B5D9CC4E7}"/>
              </a:ext>
            </a:extLst>
          </p:cNvPr>
          <p:cNvSpPr>
            <a:spLocks noGrp="1"/>
          </p:cNvSpPr>
          <p:nvPr>
            <p:ph type="sldNum" sz="quarter" idx="10"/>
          </p:nvPr>
        </p:nvSpPr>
        <p:spPr/>
        <p:txBody>
          <a:bodyPr/>
          <a:lstStyle/>
          <a:p>
            <a:fld id="{3FD999D4-B456-9943-89B7-30D56181CE18}" type="slidenum">
              <a:rPr lang="en-US" smtClean="0"/>
              <a:t>33</a:t>
            </a:fld>
            <a:endParaRPr lang="en-US"/>
          </a:p>
        </p:txBody>
      </p:sp>
      <p:pic>
        <p:nvPicPr>
          <p:cNvPr id="5" name="Picture 4">
            <a:extLst>
              <a:ext uri="{FF2B5EF4-FFF2-40B4-BE49-F238E27FC236}">
                <a16:creationId xmlns:a16="http://schemas.microsoft.com/office/drawing/2014/main" id="{F84EA99F-5D99-C74F-8DAE-D59E921EA793}"/>
              </a:ext>
            </a:extLst>
          </p:cNvPr>
          <p:cNvPicPr>
            <a:picLocks noChangeAspect="1"/>
          </p:cNvPicPr>
          <p:nvPr/>
        </p:nvPicPr>
        <p:blipFill>
          <a:blip r:embed="rId3"/>
          <a:stretch>
            <a:fillRect/>
          </a:stretch>
        </p:blipFill>
        <p:spPr>
          <a:xfrm>
            <a:off x="-1" y="-95250"/>
            <a:ext cx="12517489" cy="7321550"/>
          </a:xfrm>
          <a:prstGeom prst="rect">
            <a:avLst/>
          </a:prstGeom>
        </p:spPr>
      </p:pic>
    </p:spTree>
    <p:extLst>
      <p:ext uri="{BB962C8B-B14F-4D97-AF65-F5344CB8AC3E}">
        <p14:creationId xmlns:p14="http://schemas.microsoft.com/office/powerpoint/2010/main" val="3867665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41D7-07A2-3F43-ABF8-D93851345D68}"/>
              </a:ext>
            </a:extLst>
          </p:cNvPr>
          <p:cNvSpPr>
            <a:spLocks noGrp="1"/>
          </p:cNvSpPr>
          <p:nvPr>
            <p:ph type="title"/>
          </p:nvPr>
        </p:nvSpPr>
        <p:spPr>
          <a:xfrm>
            <a:off x="304799" y="268225"/>
            <a:ext cx="11389217" cy="6027740"/>
          </a:xfrm>
        </p:spPr>
        <p:txBody>
          <a:bodyPr/>
          <a:lstStyle/>
          <a:p>
            <a:r>
              <a:rPr lang="en-US" dirty="0">
                <a:solidFill>
                  <a:schemeClr val="bg1"/>
                </a:solidFill>
              </a:rPr>
              <a:t>CODE</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 name="Slide Number Placeholder 2">
            <a:extLst>
              <a:ext uri="{FF2B5EF4-FFF2-40B4-BE49-F238E27FC236}">
                <a16:creationId xmlns:a16="http://schemas.microsoft.com/office/drawing/2014/main" id="{F1D9807A-999D-0147-AEB1-0D8E1FF0FE8D}"/>
              </a:ext>
            </a:extLst>
          </p:cNvPr>
          <p:cNvSpPr>
            <a:spLocks noGrp="1"/>
          </p:cNvSpPr>
          <p:nvPr>
            <p:ph type="sldNum" sz="quarter" idx="10"/>
          </p:nvPr>
        </p:nvSpPr>
        <p:spPr/>
        <p:txBody>
          <a:bodyPr/>
          <a:lstStyle/>
          <a:p>
            <a:fld id="{3FD999D4-B456-9943-89B7-30D56181CE18}" type="slidenum">
              <a:rPr lang="en-US" smtClean="0"/>
              <a:t>34</a:t>
            </a:fld>
            <a:endParaRPr lang="en-US"/>
          </a:p>
        </p:txBody>
      </p:sp>
      <p:pic>
        <p:nvPicPr>
          <p:cNvPr id="7" name="Picture 6">
            <a:extLst>
              <a:ext uri="{FF2B5EF4-FFF2-40B4-BE49-F238E27FC236}">
                <a16:creationId xmlns:a16="http://schemas.microsoft.com/office/drawing/2014/main" id="{7D1C8F39-BBA0-3249-B8BB-014F9415A770}"/>
              </a:ext>
            </a:extLst>
          </p:cNvPr>
          <p:cNvPicPr>
            <a:picLocks noChangeAspect="1"/>
          </p:cNvPicPr>
          <p:nvPr/>
        </p:nvPicPr>
        <p:blipFill>
          <a:blip r:embed="rId3"/>
          <a:stretch>
            <a:fillRect/>
          </a:stretch>
        </p:blipFill>
        <p:spPr>
          <a:xfrm>
            <a:off x="2349817" y="1028544"/>
            <a:ext cx="2467895" cy="2577579"/>
          </a:xfrm>
          <a:prstGeom prst="rect">
            <a:avLst/>
          </a:prstGeom>
        </p:spPr>
      </p:pic>
      <p:pic>
        <p:nvPicPr>
          <p:cNvPr id="6" name="Picture 5">
            <a:extLst>
              <a:ext uri="{FF2B5EF4-FFF2-40B4-BE49-F238E27FC236}">
                <a16:creationId xmlns:a16="http://schemas.microsoft.com/office/drawing/2014/main" id="{4C65A4B4-64E9-D84C-AA03-183A7305821E}"/>
              </a:ext>
            </a:extLst>
          </p:cNvPr>
          <p:cNvPicPr>
            <a:picLocks noChangeAspect="1"/>
          </p:cNvPicPr>
          <p:nvPr/>
        </p:nvPicPr>
        <p:blipFill>
          <a:blip r:embed="rId3"/>
          <a:stretch>
            <a:fillRect/>
          </a:stretch>
        </p:blipFill>
        <p:spPr>
          <a:xfrm>
            <a:off x="7086600" y="1943099"/>
            <a:ext cx="1104581" cy="1153673"/>
          </a:xfrm>
          <a:prstGeom prst="rect">
            <a:avLst/>
          </a:prstGeom>
        </p:spPr>
      </p:pic>
      <p:pic>
        <p:nvPicPr>
          <p:cNvPr id="8" name="Picture 7">
            <a:extLst>
              <a:ext uri="{FF2B5EF4-FFF2-40B4-BE49-F238E27FC236}">
                <a16:creationId xmlns:a16="http://schemas.microsoft.com/office/drawing/2014/main" id="{D2E851A3-A918-EF49-91F3-DEEA9B0058A3}"/>
              </a:ext>
            </a:extLst>
          </p:cNvPr>
          <p:cNvPicPr>
            <a:picLocks noChangeAspect="1"/>
          </p:cNvPicPr>
          <p:nvPr/>
        </p:nvPicPr>
        <p:blipFill>
          <a:blip r:embed="rId3"/>
          <a:stretch>
            <a:fillRect/>
          </a:stretch>
        </p:blipFill>
        <p:spPr>
          <a:xfrm>
            <a:off x="8191181" y="3096772"/>
            <a:ext cx="1104581" cy="1153673"/>
          </a:xfrm>
          <a:prstGeom prst="rect">
            <a:avLst/>
          </a:prstGeom>
        </p:spPr>
      </p:pic>
      <p:pic>
        <p:nvPicPr>
          <p:cNvPr id="9" name="Picture 8">
            <a:extLst>
              <a:ext uri="{FF2B5EF4-FFF2-40B4-BE49-F238E27FC236}">
                <a16:creationId xmlns:a16="http://schemas.microsoft.com/office/drawing/2014/main" id="{B05C2C0B-A5A5-DB49-86B4-B35E4CF0C224}"/>
              </a:ext>
            </a:extLst>
          </p:cNvPr>
          <p:cNvPicPr>
            <a:picLocks noChangeAspect="1"/>
          </p:cNvPicPr>
          <p:nvPr/>
        </p:nvPicPr>
        <p:blipFill>
          <a:blip r:embed="rId3"/>
          <a:stretch>
            <a:fillRect/>
          </a:stretch>
        </p:blipFill>
        <p:spPr>
          <a:xfrm>
            <a:off x="6248400" y="3184392"/>
            <a:ext cx="1104581" cy="1153673"/>
          </a:xfrm>
          <a:prstGeom prst="rect">
            <a:avLst/>
          </a:prstGeom>
        </p:spPr>
      </p:pic>
    </p:spTree>
    <p:extLst>
      <p:ext uri="{BB962C8B-B14F-4D97-AF65-F5344CB8AC3E}">
        <p14:creationId xmlns:p14="http://schemas.microsoft.com/office/powerpoint/2010/main" val="1379874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35</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6740307"/>
          </a:xfrm>
          <a:prstGeom prst="rect">
            <a:avLst/>
          </a:prstGeom>
          <a:noFill/>
        </p:spPr>
        <p:txBody>
          <a:bodyPr wrap="square" rtlCol="0">
            <a:spAutoFit/>
          </a:bodyPr>
          <a:lstStyle/>
          <a:p>
            <a:r>
              <a:rPr lang="en-US" sz="1600" b="1" dirty="0">
                <a:solidFill>
                  <a:schemeClr val="bg1"/>
                </a:solidFill>
              </a:rPr>
              <a:t>Hyperledger Fabric Tutorials</a:t>
            </a:r>
            <a:br>
              <a:rPr lang="en-US" sz="1600" dirty="0">
                <a:solidFill>
                  <a:schemeClr val="bg1"/>
                </a:solidFill>
              </a:rPr>
            </a:br>
            <a:r>
              <a:rPr lang="en-US" sz="1600" dirty="0">
                <a:solidFill>
                  <a:schemeClr val="bg1"/>
                </a:solidFill>
              </a:rPr>
              <a:t>Private Data Tutorial Marble Data</a:t>
            </a:r>
            <a:br>
              <a:rPr lang="en-US" sz="1600" dirty="0">
                <a:solidFill>
                  <a:schemeClr val="bg1"/>
                </a:solidFill>
              </a:rPr>
            </a:br>
            <a:r>
              <a:rPr lang="en-US" sz="1600" dirty="0">
                <a:solidFill>
                  <a:schemeClr val="bg1"/>
                </a:solidFill>
                <a:hlinkClick r:id="rId2"/>
              </a:rPr>
              <a:t>https://hyperledger-fabric.readthedocs.io/en/release-1.4/private_data_tutorial.html</a:t>
            </a:r>
            <a:br>
              <a:rPr lang="en-US" sz="1600" dirty="0">
                <a:solidFill>
                  <a:schemeClr val="bg1"/>
                </a:solidFill>
              </a:rPr>
            </a:br>
            <a:br>
              <a:rPr lang="en-US" sz="1600" dirty="0">
                <a:solidFill>
                  <a:schemeClr val="bg1"/>
                </a:solidFill>
              </a:rPr>
            </a:br>
            <a:r>
              <a:rPr lang="en-US" sz="1600" b="1" dirty="0">
                <a:solidFill>
                  <a:schemeClr val="bg1"/>
                </a:solidFill>
              </a:rPr>
              <a:t>IBM Code Patterns  [ </a:t>
            </a:r>
            <a:r>
              <a:rPr lang="en-US" sz="1600" dirty="0">
                <a:solidFill>
                  <a:schemeClr val="bg1"/>
                </a:solidFill>
                <a:hlinkClick r:id="rId3"/>
              </a:rPr>
              <a:t>https://developer.ibm.com</a:t>
            </a:r>
            <a:r>
              <a:rPr lang="en-US" sz="1600" dirty="0">
                <a:solidFill>
                  <a:schemeClr val="bg1"/>
                </a:solidFill>
              </a:rPr>
              <a:t> ]</a:t>
            </a:r>
          </a:p>
          <a:p>
            <a:r>
              <a:rPr lang="en-US" sz="1600" dirty="0">
                <a:solidFill>
                  <a:schemeClr val="bg1"/>
                </a:solidFill>
              </a:rPr>
              <a:t>Build your first private blockchain network on </a:t>
            </a:r>
            <a:r>
              <a:rPr lang="en-US" sz="1600" dirty="0" err="1">
                <a:solidFill>
                  <a:schemeClr val="bg1"/>
                </a:solidFill>
              </a:rPr>
              <a:t>InterPlanetary</a:t>
            </a:r>
            <a:r>
              <a:rPr lang="en-US" sz="1600" dirty="0">
                <a:solidFill>
                  <a:schemeClr val="bg1"/>
                </a:solidFill>
              </a:rPr>
              <a:t> File System</a:t>
            </a:r>
          </a:p>
          <a:p>
            <a:r>
              <a:rPr lang="en-US" sz="1600" dirty="0">
                <a:solidFill>
                  <a:schemeClr val="bg1"/>
                </a:solidFill>
              </a:rPr>
              <a:t>Comprehensive storage solution addresses data loss, duplication, tampering problems, and more</a:t>
            </a:r>
          </a:p>
          <a:p>
            <a:r>
              <a:rPr lang="en-US" sz="1600" dirty="0">
                <a:solidFill>
                  <a:schemeClr val="bg1"/>
                </a:solidFill>
                <a:hlinkClick r:id="rId4"/>
              </a:rPr>
              <a:t>https://developer.ibm.com/patterns/build-first-private-blockchain-network-interplanetary-file-system/</a:t>
            </a:r>
            <a:endParaRPr lang="en-US" sz="1600" dirty="0">
              <a:solidFill>
                <a:schemeClr val="bg1"/>
              </a:solidFill>
            </a:endParaRPr>
          </a:p>
          <a:p>
            <a:endParaRPr lang="en-US" sz="1600" dirty="0">
              <a:solidFill>
                <a:schemeClr val="bg1"/>
              </a:solidFill>
            </a:endParaRPr>
          </a:p>
          <a:p>
            <a:r>
              <a:rPr lang="en-US" sz="1600" dirty="0">
                <a:solidFill>
                  <a:schemeClr val="bg1"/>
                </a:solidFill>
              </a:rPr>
              <a:t>Medical Data using IBM Cloud IBPv2</a:t>
            </a:r>
            <a:br>
              <a:rPr lang="en-US" sz="1600" dirty="0">
                <a:solidFill>
                  <a:schemeClr val="bg1"/>
                </a:solidFill>
              </a:rPr>
            </a:br>
            <a:r>
              <a:rPr lang="en-US" sz="1600" dirty="0">
                <a:solidFill>
                  <a:schemeClr val="bg1"/>
                </a:solidFill>
                <a:hlinkClick r:id="rId5"/>
              </a:rPr>
              <a:t>https://developer.ibm.com/patterns/storing-private-data-off-chain-using-blockchain-think-healthcare-use-case</a:t>
            </a:r>
            <a:endParaRPr lang="en-US" sz="1600" dirty="0">
              <a:solidFill>
                <a:schemeClr val="bg1"/>
              </a:solidFill>
            </a:endParaRPr>
          </a:p>
          <a:p>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bg1"/>
                </a:solidFill>
              </a:rPr>
              <a:t>IBM </a:t>
            </a:r>
            <a:r>
              <a:rPr lang="en-US" sz="1600" dirty="0" err="1">
                <a:solidFill>
                  <a:schemeClr val="bg1"/>
                </a:solidFill>
              </a:rPr>
              <a:t>LinuxONE</a:t>
            </a:r>
            <a:r>
              <a:rPr lang="en-US" sz="1600" dirty="0">
                <a:solidFill>
                  <a:schemeClr val="bg1"/>
                </a:solidFill>
              </a:rPr>
              <a:t> for dummies </a:t>
            </a:r>
            <a:endParaRPr lang="en-US" sz="1600" u="sng" dirty="0">
              <a:hlinkClick r:id="rId6">
                <a:extLst>
                  <a:ext uri="{A12FA001-AC4F-418D-AE19-62706E023703}">
                    <ahyp:hlinkClr xmlns:ahyp="http://schemas.microsoft.com/office/drawing/2018/hyperlinkcolor" val="tx"/>
                  </a:ext>
                </a:extLst>
              </a:hlinkClick>
            </a:endParaRPr>
          </a:p>
          <a:p>
            <a:r>
              <a:rPr lang="en-US" sz="1600" dirty="0">
                <a:solidFill>
                  <a:schemeClr val="accent2"/>
                </a:solidFill>
                <a:hlinkClick r:id="rId6">
                  <a:extLst>
                    <a:ext uri="{A12FA001-AC4F-418D-AE19-62706E023703}">
                      <ahyp:hlinkClr xmlns:ahyp="http://schemas.microsoft.com/office/drawing/2018/hyperlinkcolor" val="tx"/>
                    </a:ext>
                  </a:extLst>
                </a:hlinkClick>
              </a:rPr>
              <a:t>https://www.ibm.com/downloads/cas/LBOVYYJJ</a:t>
            </a:r>
          </a:p>
          <a:p>
            <a:endParaRPr lang="en-US" sz="1600" u="sng" dirty="0"/>
          </a:p>
          <a:p>
            <a:r>
              <a:rPr lang="en-US" sz="1600" dirty="0">
                <a:solidFill>
                  <a:schemeClr val="bg1"/>
                </a:solidFill>
              </a:rPr>
              <a:t>HLF security audit process</a:t>
            </a:r>
            <a:br>
              <a:rPr lang="en-US" sz="1600" u="sng" dirty="0"/>
            </a:br>
            <a:r>
              <a:rPr lang="en-US" sz="1600" dirty="0">
                <a:hlinkClick r:id="rId7"/>
              </a:rPr>
              <a:t>https://www.hyperledger.org/blog/2018/02/07/hyperledger-fabric-1-0-release-process</a:t>
            </a:r>
            <a:endParaRPr lang="en-US" sz="1600" dirty="0"/>
          </a:p>
          <a:p>
            <a:endParaRPr lang="en-US" sz="1600" dirty="0"/>
          </a:p>
          <a:p>
            <a:r>
              <a:rPr lang="en-US" sz="1600" dirty="0"/>
              <a:t>Blockchains and </a:t>
            </a:r>
            <a:r>
              <a:rPr lang="en-US" sz="1600" dirty="0" err="1"/>
              <a:t>SmartContract</a:t>
            </a:r>
            <a:r>
              <a:rPr lang="en-US" sz="1600" dirty="0"/>
              <a:t> security - </a:t>
            </a:r>
            <a:r>
              <a:rPr lang="en-US" sz="1600" i="1" dirty="0"/>
              <a:t>Chris </a:t>
            </a:r>
            <a:r>
              <a:rPr lang="en-US" sz="1600" i="1" dirty="0" err="1"/>
              <a:t>Wysopal</a:t>
            </a:r>
            <a:r>
              <a:rPr lang="en-US" sz="1600" i="1" dirty="0"/>
              <a:t>, CTO  Veracode</a:t>
            </a:r>
            <a:endParaRPr lang="en-US" sz="1600" dirty="0"/>
          </a:p>
          <a:p>
            <a:r>
              <a:rPr lang="en-US" sz="1600" dirty="0">
                <a:hlinkClick r:id="rId8"/>
              </a:rPr>
              <a:t>https://</a:t>
            </a:r>
            <a:r>
              <a:rPr lang="en-US" sz="1600" dirty="0" err="1">
                <a:hlinkClick r:id="rId8"/>
              </a:rPr>
              <a:t>searchsecurity.techtarget.com</a:t>
            </a:r>
            <a:r>
              <a:rPr lang="en-US" sz="1600" dirty="0">
                <a:hlinkClick r:id="rId8"/>
              </a:rPr>
              <a:t>/news/252460033/Chris-</a:t>
            </a:r>
            <a:r>
              <a:rPr lang="en-US" sz="1600" dirty="0" err="1">
                <a:hlinkClick r:id="rId8"/>
              </a:rPr>
              <a:t>Wysopal</a:t>
            </a:r>
            <a:r>
              <a:rPr lang="en-US" sz="1600" dirty="0">
                <a:hlinkClick r:id="rId8"/>
              </a:rPr>
              <a:t>-talks-blockchain-hype-and-realistic-uses</a:t>
            </a:r>
            <a:endParaRPr lang="en-US" sz="1600" dirty="0"/>
          </a:p>
          <a:p>
            <a:endParaRPr lang="en-US" sz="1600" dirty="0"/>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0" y="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162733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0220D-7679-5A47-BA15-6AB7031AC485}"/>
              </a:ext>
            </a:extLst>
          </p:cNvPr>
          <p:cNvSpPr>
            <a:spLocks noGrp="1"/>
          </p:cNvSpPr>
          <p:nvPr>
            <p:ph type="sldNum" sz="quarter" idx="10"/>
          </p:nvPr>
        </p:nvSpPr>
        <p:spPr/>
        <p:txBody>
          <a:bodyPr/>
          <a:lstStyle/>
          <a:p>
            <a:fld id="{D0BE6F14-FF48-0F4F-A8AA-2E3F25371E4A}" type="slidenum">
              <a:rPr lang="en-US" smtClean="0"/>
              <a:pPr/>
              <a:t>36</a:t>
            </a:fld>
            <a:endParaRPr lang="en-US"/>
          </a:p>
        </p:txBody>
      </p:sp>
      <p:sp>
        <p:nvSpPr>
          <p:cNvPr id="4" name="TextBox 3">
            <a:extLst>
              <a:ext uri="{FF2B5EF4-FFF2-40B4-BE49-F238E27FC236}">
                <a16:creationId xmlns:a16="http://schemas.microsoft.com/office/drawing/2014/main" id="{43D5134C-917B-6B4D-8D6D-30593DD7AF61}"/>
              </a:ext>
            </a:extLst>
          </p:cNvPr>
          <p:cNvSpPr txBox="1"/>
          <p:nvPr/>
        </p:nvSpPr>
        <p:spPr>
          <a:xfrm>
            <a:off x="1900112" y="755377"/>
            <a:ext cx="9509760" cy="3077766"/>
          </a:xfrm>
          <a:prstGeom prst="rect">
            <a:avLst/>
          </a:prstGeom>
          <a:noFill/>
        </p:spPr>
        <p:txBody>
          <a:bodyPr wrap="square" rtlCol="0">
            <a:spAutoFit/>
          </a:bodyPr>
          <a:lstStyle/>
          <a:p>
            <a:r>
              <a:rPr lang="en-US" sz="1600" b="1" dirty="0">
                <a:solidFill>
                  <a:schemeClr val="bg1"/>
                </a:solidFill>
              </a:rPr>
              <a:t>Practical Byzantine Fault Tolerance </a:t>
            </a:r>
          </a:p>
          <a:p>
            <a:r>
              <a:rPr lang="en-US" sz="1600" b="1" dirty="0">
                <a:solidFill>
                  <a:schemeClr val="bg1"/>
                </a:solidFill>
              </a:rPr>
              <a:t>http://</a:t>
            </a:r>
            <a:r>
              <a:rPr lang="en-US" sz="1600" b="1" dirty="0" err="1">
                <a:solidFill>
                  <a:schemeClr val="bg1"/>
                </a:solidFill>
              </a:rPr>
              <a:t>pmg.csail.mit.edu</a:t>
            </a:r>
            <a:r>
              <a:rPr lang="en-US" sz="1600" b="1" dirty="0">
                <a:solidFill>
                  <a:schemeClr val="bg1"/>
                </a:solidFill>
              </a:rPr>
              <a:t>/papers/osdi99.pdf</a:t>
            </a:r>
            <a:br>
              <a:rPr lang="en-US" sz="1600" dirty="0">
                <a:solidFill>
                  <a:schemeClr val="bg1"/>
                </a:solidFill>
              </a:rPr>
            </a:br>
            <a:br>
              <a:rPr lang="en-US" sz="1600" dirty="0">
                <a:solidFill>
                  <a:schemeClr val="bg1"/>
                </a:solidFill>
              </a:rPr>
            </a:br>
            <a:r>
              <a:rPr lang="en-US" sz="1600" b="1" dirty="0"/>
              <a:t>Private vs. Public Blockchain: What are the Major Differences?</a:t>
            </a:r>
            <a:br>
              <a:rPr lang="en-US" sz="1600" dirty="0">
                <a:solidFill>
                  <a:schemeClr val="bg1"/>
                </a:solidFill>
              </a:rPr>
            </a:br>
            <a:r>
              <a:rPr lang="en-US" sz="1600" b="1" dirty="0">
                <a:solidFill>
                  <a:schemeClr val="bg1"/>
                </a:solidFill>
                <a:hlinkClick r:id="rId2"/>
              </a:rPr>
              <a:t>https://medium.com/luxtag-live-tokenized-assets-on-blockchain/private-vs-public-blockchain-what-are-the-major-differences-d92a504f3a4a</a:t>
            </a:r>
            <a:endParaRPr lang="en-US" sz="1600" b="1" dirty="0">
              <a:solidFill>
                <a:schemeClr val="bg1"/>
              </a:solidFill>
            </a:endParaRPr>
          </a:p>
          <a:p>
            <a:endParaRPr lang="en-US" sz="1600" dirty="0">
              <a:solidFill>
                <a:schemeClr val="bg1"/>
              </a:solidFill>
            </a:endParaRPr>
          </a:p>
          <a:p>
            <a:r>
              <a:rPr lang="en-US" sz="1600" b="1" dirty="0"/>
              <a:t>The Ultimate Guide to Consensus in Hyperledger Fabric</a:t>
            </a:r>
          </a:p>
          <a:p>
            <a:r>
              <a:rPr lang="en-US" sz="1600" dirty="0"/>
              <a:t>https://</a:t>
            </a:r>
            <a:r>
              <a:rPr lang="en-US" sz="1600" dirty="0" err="1"/>
              <a:t>www.skcript.com</a:t>
            </a:r>
            <a:r>
              <a:rPr lang="en-US" sz="1600" dirty="0"/>
              <a:t>/</a:t>
            </a:r>
            <a:r>
              <a:rPr lang="en-US" sz="1600" dirty="0" err="1"/>
              <a:t>svr</a:t>
            </a:r>
            <a:r>
              <a:rPr lang="en-US" sz="1600" dirty="0"/>
              <a:t>/consensus-</a:t>
            </a:r>
            <a:r>
              <a:rPr lang="en-US" sz="1600" dirty="0" err="1"/>
              <a:t>hyperledger</a:t>
            </a:r>
            <a:r>
              <a:rPr lang="en-US" sz="1600" dirty="0"/>
              <a:t>-fabric/</a:t>
            </a:r>
          </a:p>
          <a:p>
            <a:endParaRPr lang="en-US" sz="1600" dirty="0"/>
          </a:p>
          <a:p>
            <a:endParaRPr lang="en-US" sz="1600" dirty="0"/>
          </a:p>
          <a:p>
            <a:endParaRPr lang="en-US" sz="1600" dirty="0"/>
          </a:p>
        </p:txBody>
      </p:sp>
      <p:sp>
        <p:nvSpPr>
          <p:cNvPr id="5" name="Title 7">
            <a:extLst>
              <a:ext uri="{FF2B5EF4-FFF2-40B4-BE49-F238E27FC236}">
                <a16:creationId xmlns:a16="http://schemas.microsoft.com/office/drawing/2014/main" id="{C9852617-B2C4-9B49-B93A-3D703885B391}"/>
              </a:ext>
            </a:extLst>
          </p:cNvPr>
          <p:cNvSpPr txBox="1">
            <a:spLocks/>
          </p:cNvSpPr>
          <p:nvPr/>
        </p:nvSpPr>
        <p:spPr>
          <a:xfrm>
            <a:off x="-8646459" y="4125530"/>
            <a:ext cx="12191999" cy="483202"/>
          </a:xfrm>
          <a:prstGeom prst="rect">
            <a:avLst/>
          </a:prstGeom>
          <a:solidFill>
            <a:srgbClr val="FFFF00"/>
          </a:solidFill>
        </p:spPr>
        <p:txBody>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800" dirty="0">
                <a:solidFill>
                  <a:schemeClr val="bg1"/>
                </a:solidFill>
              </a:rPr>
              <a:t>Hyperledger Fabric (HLF)    ==&gt;   LEARNING PATHS / REFERENCES</a:t>
            </a:r>
          </a:p>
          <a:p>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3129931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10327-1F26-F646-B800-CF5D1657C2E3}"/>
              </a:ext>
            </a:extLst>
          </p:cNvPr>
          <p:cNvSpPr>
            <a:spLocks noGrp="1"/>
          </p:cNvSpPr>
          <p:nvPr>
            <p:ph sz="quarter" idx="17"/>
          </p:nvPr>
        </p:nvSpPr>
        <p:spPr>
          <a:xfrm>
            <a:off x="7912099" y="3429000"/>
            <a:ext cx="4279901" cy="3429000"/>
          </a:xfrm>
        </p:spPr>
        <p:txBody>
          <a:bodyPr/>
          <a:lstStyle/>
          <a:p>
            <a:r>
              <a:rPr lang="en-US" sz="3600" b="1" dirty="0"/>
              <a:t>IBM Cloud</a:t>
            </a:r>
          </a:p>
          <a:p>
            <a:endParaRPr lang="en-US" dirty="0"/>
          </a:p>
          <a:p>
            <a:r>
              <a:rPr lang="en-US" dirty="0"/>
              <a:t>&lt;&gt;&lt;VCPI URL&gt;</a:t>
            </a:r>
          </a:p>
          <a:p>
            <a:r>
              <a:rPr lang="en-US" dirty="0"/>
              <a:t>OR</a:t>
            </a:r>
          </a:p>
          <a:p>
            <a:r>
              <a:rPr lang="en-US" dirty="0"/>
              <a:t>https://</a:t>
            </a:r>
            <a:r>
              <a:rPr lang="en-US" dirty="0" err="1"/>
              <a:t>cloud.ibm.com</a:t>
            </a:r>
            <a:endParaRPr lang="en-US" dirty="0"/>
          </a:p>
        </p:txBody>
      </p:sp>
      <p:sp>
        <p:nvSpPr>
          <p:cNvPr id="3" name="Content Placeholder 2">
            <a:extLst>
              <a:ext uri="{FF2B5EF4-FFF2-40B4-BE49-F238E27FC236}">
                <a16:creationId xmlns:a16="http://schemas.microsoft.com/office/drawing/2014/main" id="{9551F1CD-3BD8-D343-B6BF-1097D3750C6B}"/>
              </a:ext>
            </a:extLst>
          </p:cNvPr>
          <p:cNvSpPr>
            <a:spLocks noGrp="1"/>
          </p:cNvSpPr>
          <p:nvPr>
            <p:ph sz="quarter" idx="18"/>
          </p:nvPr>
        </p:nvSpPr>
        <p:spPr>
          <a:xfrm>
            <a:off x="0" y="3429000"/>
            <a:ext cx="7912098" cy="3429000"/>
          </a:xfrm>
        </p:spPr>
        <p:txBody>
          <a:bodyPr/>
          <a:lstStyle/>
          <a:p>
            <a:r>
              <a:rPr lang="en-US" sz="3600" dirty="0"/>
              <a:t>Future events:</a:t>
            </a:r>
          </a:p>
          <a:p>
            <a:endParaRPr lang="en-US" dirty="0"/>
          </a:p>
          <a:p>
            <a:r>
              <a:rPr lang="en-US" b="1" dirty="0"/>
              <a:t>Master Reactive Systems on IBM Cloud using </a:t>
            </a:r>
            <a:r>
              <a:rPr lang="en-US" b="1" dirty="0" err="1"/>
              <a:t>Lagom</a:t>
            </a:r>
            <a:r>
              <a:rPr lang="en-US" b="1" dirty="0"/>
              <a:t> Microservices [Hands-on]</a:t>
            </a:r>
          </a:p>
          <a:p>
            <a:r>
              <a:rPr lang="en-US" dirty="0"/>
              <a:t>https://</a:t>
            </a:r>
            <a:r>
              <a:rPr lang="en-US" dirty="0" err="1"/>
              <a:t>www.meetup.com</a:t>
            </a:r>
            <a:r>
              <a:rPr lang="en-US" dirty="0"/>
              <a:t>/</a:t>
            </a:r>
            <a:r>
              <a:rPr lang="en-US" dirty="0" err="1"/>
              <a:t>ibmcodenyc</a:t>
            </a:r>
            <a:r>
              <a:rPr lang="en-US" dirty="0"/>
              <a:t>/events/262583689/</a:t>
            </a:r>
          </a:p>
        </p:txBody>
      </p:sp>
      <p:sp>
        <p:nvSpPr>
          <p:cNvPr id="4" name="Slide Number Placeholder 3">
            <a:extLst>
              <a:ext uri="{FF2B5EF4-FFF2-40B4-BE49-F238E27FC236}">
                <a16:creationId xmlns:a16="http://schemas.microsoft.com/office/drawing/2014/main" id="{8BBDD1F6-E405-F14F-9A0F-ABF86F4457B0}"/>
              </a:ext>
            </a:extLst>
          </p:cNvPr>
          <p:cNvSpPr>
            <a:spLocks noGrp="1"/>
          </p:cNvSpPr>
          <p:nvPr>
            <p:ph type="sldNum" sz="quarter" idx="10"/>
          </p:nvPr>
        </p:nvSpPr>
        <p:spPr/>
        <p:txBody>
          <a:bodyPr/>
          <a:lstStyle/>
          <a:p>
            <a:fld id="{D0BE6F14-FF48-0F4F-A8AA-2E3F25371E4A}" type="slidenum">
              <a:rPr lang="en-US" smtClean="0"/>
              <a:pPr/>
              <a:t>37</a:t>
            </a:fld>
            <a:endParaRPr lang="en-US" dirty="0"/>
          </a:p>
        </p:txBody>
      </p:sp>
      <p:sp>
        <p:nvSpPr>
          <p:cNvPr id="5" name="Footer Placeholder 4">
            <a:extLst>
              <a:ext uri="{FF2B5EF4-FFF2-40B4-BE49-F238E27FC236}">
                <a16:creationId xmlns:a16="http://schemas.microsoft.com/office/drawing/2014/main" id="{99E29CE3-5D5D-F249-A58E-BAE94CF1DB82}"/>
              </a:ext>
            </a:extLst>
          </p:cNvPr>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724B3271-E797-9945-BD50-B83CFD7FBEF0}"/>
              </a:ext>
            </a:extLst>
          </p:cNvPr>
          <p:cNvSpPr>
            <a:spLocks noGrp="1"/>
          </p:cNvSpPr>
          <p:nvPr>
            <p:ph sz="quarter" idx="15"/>
          </p:nvPr>
        </p:nvSpPr>
        <p:spPr>
          <a:xfrm>
            <a:off x="3938672" y="1"/>
            <a:ext cx="8390021" cy="1181100"/>
          </a:xfrm>
        </p:spPr>
        <p:txBody>
          <a:bodyPr/>
          <a:lstStyle/>
          <a:p>
            <a:r>
              <a:rPr lang="en-US" sz="2400" dirty="0"/>
              <a:t>Faces of IBM</a:t>
            </a:r>
          </a:p>
          <a:p>
            <a:r>
              <a:rPr lang="en-US" dirty="0"/>
              <a:t>https://w3.ibm.com/w3publisher/faces-of-</a:t>
            </a:r>
            <a:r>
              <a:rPr lang="en-US" dirty="0" err="1"/>
              <a:t>ibm</a:t>
            </a:r>
            <a:r>
              <a:rPr lang="en-US" dirty="0"/>
              <a:t>/faces-of-pride</a:t>
            </a:r>
          </a:p>
        </p:txBody>
      </p:sp>
      <p:sp>
        <p:nvSpPr>
          <p:cNvPr id="7" name="Content Placeholder 6">
            <a:extLst>
              <a:ext uri="{FF2B5EF4-FFF2-40B4-BE49-F238E27FC236}">
                <a16:creationId xmlns:a16="http://schemas.microsoft.com/office/drawing/2014/main" id="{3B4F8ABA-D3F0-F148-AC53-D2D1497F3091}"/>
              </a:ext>
            </a:extLst>
          </p:cNvPr>
          <p:cNvSpPr>
            <a:spLocks noGrp="1"/>
          </p:cNvSpPr>
          <p:nvPr>
            <p:ph sz="quarter" idx="16"/>
          </p:nvPr>
        </p:nvSpPr>
        <p:spPr>
          <a:xfrm>
            <a:off x="3938672" y="1181100"/>
            <a:ext cx="9029700" cy="2247900"/>
          </a:xfrm>
        </p:spPr>
        <p:txBody>
          <a:bodyPr/>
          <a:lstStyle/>
          <a:p>
            <a:r>
              <a:rPr lang="en-US" sz="2400" dirty="0"/>
              <a:t>Join Call  for Code</a:t>
            </a:r>
          </a:p>
          <a:p>
            <a:r>
              <a:rPr lang="en-US" dirty="0"/>
              <a:t>https://</a:t>
            </a:r>
            <a:r>
              <a:rPr lang="en-US" dirty="0" err="1"/>
              <a:t>callforcode.org</a:t>
            </a:r>
            <a:r>
              <a:rPr lang="en-US" dirty="0"/>
              <a:t>/</a:t>
            </a:r>
          </a:p>
        </p:txBody>
      </p:sp>
      <p:sp>
        <p:nvSpPr>
          <p:cNvPr id="8" name="Title 7">
            <a:extLst>
              <a:ext uri="{FF2B5EF4-FFF2-40B4-BE49-F238E27FC236}">
                <a16:creationId xmlns:a16="http://schemas.microsoft.com/office/drawing/2014/main" id="{E0629990-1F53-7049-B91E-44851B512663}"/>
              </a:ext>
            </a:extLst>
          </p:cNvPr>
          <p:cNvSpPr>
            <a:spLocks noGrp="1"/>
          </p:cNvSpPr>
          <p:nvPr>
            <p:ph type="title"/>
          </p:nvPr>
        </p:nvSpPr>
        <p:spPr>
          <a:xfrm>
            <a:off x="-2" y="-1"/>
            <a:ext cx="4724401" cy="3429001"/>
          </a:xfrm>
          <a:noFill/>
        </p:spPr>
        <p:txBody>
          <a:bodyPr/>
          <a:lstStyle/>
          <a:p>
            <a:br>
              <a:rPr lang="en-US" dirty="0">
                <a:solidFill>
                  <a:srgbClr val="C00000"/>
                </a:solidFill>
              </a:rPr>
            </a:br>
            <a:br>
              <a:rPr lang="en-US" dirty="0">
                <a:solidFill>
                  <a:srgbClr val="C00000"/>
                </a:solidFill>
              </a:rPr>
            </a:br>
            <a:br>
              <a:rPr lang="en-US" dirty="0">
                <a:solidFill>
                  <a:srgbClr val="C00000"/>
                </a:solidFill>
              </a:rPr>
            </a:br>
            <a:r>
              <a:rPr lang="en-US" dirty="0">
                <a:solidFill>
                  <a:srgbClr val="C00000"/>
                </a:solidFill>
              </a:rPr>
              <a:t>    </a:t>
            </a:r>
            <a:br>
              <a:rPr lang="en-US" dirty="0">
                <a:solidFill>
                  <a:srgbClr val="C00000"/>
                </a:solidFill>
              </a:rPr>
            </a:br>
            <a:r>
              <a:rPr lang="en-US" sz="4000" dirty="0">
                <a:solidFill>
                  <a:srgbClr val="C00000"/>
                </a:solidFill>
              </a:rPr>
              <a:t>    </a:t>
            </a:r>
            <a:r>
              <a:rPr lang="en-US" sz="4400" b="1" dirty="0">
                <a:solidFill>
                  <a:srgbClr val="C00000"/>
                </a:solidFill>
              </a:rPr>
              <a:t>Thank you!</a:t>
            </a:r>
          </a:p>
        </p:txBody>
      </p:sp>
      <p:pic>
        <p:nvPicPr>
          <p:cNvPr id="9" name="Picture 8">
            <a:extLst>
              <a:ext uri="{FF2B5EF4-FFF2-40B4-BE49-F238E27FC236}">
                <a16:creationId xmlns:a16="http://schemas.microsoft.com/office/drawing/2014/main" id="{4EEF7C5C-B522-CB4C-A1F2-CA3F28E6D9D2}"/>
              </a:ext>
            </a:extLst>
          </p:cNvPr>
          <p:cNvPicPr>
            <a:picLocks noChangeAspect="1"/>
          </p:cNvPicPr>
          <p:nvPr/>
        </p:nvPicPr>
        <p:blipFill>
          <a:blip r:embed="rId3"/>
          <a:stretch>
            <a:fillRect/>
          </a:stretch>
        </p:blipFill>
        <p:spPr>
          <a:xfrm>
            <a:off x="774700" y="292100"/>
            <a:ext cx="2639664" cy="1181100"/>
          </a:xfrm>
          <a:prstGeom prst="rect">
            <a:avLst/>
          </a:prstGeom>
        </p:spPr>
      </p:pic>
      <p:sp>
        <p:nvSpPr>
          <p:cNvPr id="10" name="Rectangle 9">
            <a:extLst>
              <a:ext uri="{FF2B5EF4-FFF2-40B4-BE49-F238E27FC236}">
                <a16:creationId xmlns:a16="http://schemas.microsoft.com/office/drawing/2014/main" id="{762E8027-9292-5247-A9BF-2EDB83AE31F9}"/>
              </a:ext>
            </a:extLst>
          </p:cNvPr>
          <p:cNvSpPr/>
          <p:nvPr/>
        </p:nvSpPr>
        <p:spPr>
          <a:xfrm>
            <a:off x="0" y="0"/>
            <a:ext cx="774700" cy="2921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5AA01033-342E-114A-81CF-23758EC83A16}"/>
              </a:ext>
            </a:extLst>
          </p:cNvPr>
          <p:cNvSpPr/>
          <p:nvPr/>
        </p:nvSpPr>
        <p:spPr>
          <a:xfrm>
            <a:off x="7000624" y="2341603"/>
            <a:ext cx="4286751" cy="369332"/>
          </a:xfrm>
          <a:prstGeom prst="rect">
            <a:avLst/>
          </a:prstGeom>
        </p:spPr>
        <p:txBody>
          <a:bodyPr wrap="none">
            <a:spAutoFit/>
          </a:bodyPr>
          <a:lstStyle/>
          <a:p>
            <a:r>
              <a:rPr lang="en-US" sz="1000" dirty="0"/>
              <a:t>		</a:t>
            </a:r>
            <a:r>
              <a:rPr lang="en-US" dirty="0">
                <a:solidFill>
                  <a:schemeClr val="accent3"/>
                </a:solidFill>
                <a:latin typeface="IBM Plex Sans" charset="0"/>
                <a:hlinkClick r:id="rId4"/>
              </a:rPr>
              <a:t>https://bit.ly/2xf0PvK</a:t>
            </a:r>
            <a:endParaRPr lang="en-US" dirty="0"/>
          </a:p>
        </p:txBody>
      </p:sp>
    </p:spTree>
    <p:extLst>
      <p:ext uri="{BB962C8B-B14F-4D97-AF65-F5344CB8AC3E}">
        <p14:creationId xmlns:p14="http://schemas.microsoft.com/office/powerpoint/2010/main" val="1422083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38</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7016B9-4262-8A4E-8093-8FB0F46A6563}"/>
              </a:ext>
            </a:extLst>
          </p:cNvPr>
          <p:cNvSpPr/>
          <p:nvPr/>
        </p:nvSpPr>
        <p:spPr>
          <a:xfrm>
            <a:off x="6096000" y="0"/>
            <a:ext cx="6248400" cy="7005918"/>
          </a:xfrm>
          <a:prstGeom prst="rect">
            <a:avLst/>
          </a:prstGeom>
          <a:solidFill>
            <a:srgbClr val="F0EEEE"/>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1859C38A-3FB4-9142-B1E8-038C80B6E49A}"/>
              </a:ext>
            </a:extLst>
          </p:cNvPr>
          <p:cNvSpPr>
            <a:spLocks noGrp="1"/>
          </p:cNvSpPr>
          <p:nvPr>
            <p:ph type="title"/>
          </p:nvPr>
        </p:nvSpPr>
        <p:spPr>
          <a:xfrm>
            <a:off x="304800" y="268224"/>
            <a:ext cx="5486400" cy="1279144"/>
          </a:xfrm>
        </p:spPr>
        <p:txBody>
          <a:bodyPr/>
          <a:lstStyle/>
          <a:p>
            <a:r>
              <a:rPr lang="en-US" dirty="0"/>
              <a:t>IDENTITY!!!</a:t>
            </a:r>
          </a:p>
        </p:txBody>
      </p:sp>
      <p:sp>
        <p:nvSpPr>
          <p:cNvPr id="3" name="Slide Number Placeholder 2">
            <a:extLst>
              <a:ext uri="{FF2B5EF4-FFF2-40B4-BE49-F238E27FC236}">
                <a16:creationId xmlns:a16="http://schemas.microsoft.com/office/drawing/2014/main" id="{7CC6D5B5-EC01-3D43-A890-4E64EF8FD092}"/>
              </a:ext>
            </a:extLst>
          </p:cNvPr>
          <p:cNvSpPr>
            <a:spLocks noGrp="1"/>
          </p:cNvSpPr>
          <p:nvPr>
            <p:ph type="sldNum" sz="quarter" idx="10"/>
          </p:nvPr>
        </p:nvSpPr>
        <p:spPr/>
        <p:txBody>
          <a:bodyPr/>
          <a:lstStyle/>
          <a:p>
            <a:fld id="{3FD999D4-B456-9943-89B7-30D56181CE18}" type="slidenum">
              <a:rPr lang="en-US" smtClean="0"/>
              <a:t>4</a:t>
            </a:fld>
            <a:endParaRPr lang="en-US"/>
          </a:p>
        </p:txBody>
      </p:sp>
      <p:sp>
        <p:nvSpPr>
          <p:cNvPr id="4" name="Text Placeholder 3">
            <a:extLst>
              <a:ext uri="{FF2B5EF4-FFF2-40B4-BE49-F238E27FC236}">
                <a16:creationId xmlns:a16="http://schemas.microsoft.com/office/drawing/2014/main" id="{D4101420-9B90-A04F-86E0-EF07A24B2405}"/>
              </a:ext>
            </a:extLst>
          </p:cNvPr>
          <p:cNvSpPr>
            <a:spLocks noGrp="1"/>
          </p:cNvSpPr>
          <p:nvPr>
            <p:ph type="body" sz="quarter" idx="12"/>
          </p:nvPr>
        </p:nvSpPr>
        <p:spPr>
          <a:xfrm>
            <a:off x="304800" y="1499618"/>
            <a:ext cx="5486400" cy="799830"/>
          </a:xfrm>
        </p:spPr>
        <p:txBody>
          <a:bodyPr/>
          <a:lstStyle/>
          <a:p>
            <a:endParaRPr lang="en-US" dirty="0"/>
          </a:p>
          <a:p>
            <a:r>
              <a:rPr lang="en-US" dirty="0"/>
              <a:t>No longer Anonymous</a:t>
            </a:r>
          </a:p>
          <a:p>
            <a:endParaRPr lang="en-US" b="1" dirty="0"/>
          </a:p>
          <a:p>
            <a:endParaRPr lang="en-US" dirty="0"/>
          </a:p>
        </p:txBody>
      </p:sp>
      <p:pic>
        <p:nvPicPr>
          <p:cNvPr id="6" name="Picture 5">
            <a:extLst>
              <a:ext uri="{FF2B5EF4-FFF2-40B4-BE49-F238E27FC236}">
                <a16:creationId xmlns:a16="http://schemas.microsoft.com/office/drawing/2014/main" id="{8439B987-A790-7142-836E-E29FE7423BD2}"/>
              </a:ext>
            </a:extLst>
          </p:cNvPr>
          <p:cNvPicPr>
            <a:picLocks noChangeAspect="1"/>
          </p:cNvPicPr>
          <p:nvPr/>
        </p:nvPicPr>
        <p:blipFill>
          <a:blip r:embed="rId3"/>
          <a:stretch>
            <a:fillRect/>
          </a:stretch>
        </p:blipFill>
        <p:spPr>
          <a:xfrm>
            <a:off x="6427696" y="1331259"/>
            <a:ext cx="4186942" cy="3372224"/>
          </a:xfrm>
          <a:prstGeom prst="rect">
            <a:avLst/>
          </a:prstGeom>
        </p:spPr>
      </p:pic>
      <p:sp>
        <p:nvSpPr>
          <p:cNvPr id="7" name="Oval 6">
            <a:extLst>
              <a:ext uri="{FF2B5EF4-FFF2-40B4-BE49-F238E27FC236}">
                <a16:creationId xmlns:a16="http://schemas.microsoft.com/office/drawing/2014/main" id="{DF77A0FC-8EC8-0248-BC49-9A5FB5424A46}"/>
              </a:ext>
            </a:extLst>
          </p:cNvPr>
          <p:cNvSpPr/>
          <p:nvPr/>
        </p:nvSpPr>
        <p:spPr>
          <a:xfrm>
            <a:off x="7153835" y="1547368"/>
            <a:ext cx="2958353" cy="2897571"/>
          </a:xfrm>
          <a:prstGeom prst="ellipse">
            <a:avLst/>
          </a:prstGeom>
          <a:ln w="762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9" name="Straight Connector 8">
            <a:extLst>
              <a:ext uri="{FF2B5EF4-FFF2-40B4-BE49-F238E27FC236}">
                <a16:creationId xmlns:a16="http://schemas.microsoft.com/office/drawing/2014/main" id="{BFD631C1-4028-6F4E-968B-76F902157367}"/>
              </a:ext>
            </a:extLst>
          </p:cNvPr>
          <p:cNvCxnSpPr>
            <a:stCxn id="7" idx="3"/>
          </p:cNvCxnSpPr>
          <p:nvPr/>
        </p:nvCxnSpPr>
        <p:spPr>
          <a:xfrm flipV="1">
            <a:off x="7587076" y="1936376"/>
            <a:ext cx="1987230" cy="2084224"/>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7E8EBF90-8DB2-1640-A164-D28C5510196A}"/>
              </a:ext>
            </a:extLst>
          </p:cNvPr>
          <p:cNvSpPr/>
          <p:nvPr/>
        </p:nvSpPr>
        <p:spPr>
          <a:xfrm>
            <a:off x="5459506" y="0"/>
            <a:ext cx="5155132" cy="4948518"/>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729F65D6-C5A7-F349-8053-812E24570A82}"/>
              </a:ext>
            </a:extLst>
          </p:cNvPr>
          <p:cNvSpPr/>
          <p:nvPr/>
        </p:nvSpPr>
        <p:spPr>
          <a:xfrm>
            <a:off x="10614638" y="4948518"/>
            <a:ext cx="1043962" cy="111610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89375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A20CF7-4323-5948-A377-B0EE68E56C9D}"/>
              </a:ext>
            </a:extLst>
          </p:cNvPr>
          <p:cNvSpPr>
            <a:spLocks noGrp="1"/>
          </p:cNvSpPr>
          <p:nvPr>
            <p:ph sz="quarter" idx="15"/>
          </p:nvPr>
        </p:nvSpPr>
        <p:spPr/>
        <p:txBody>
          <a:bodyPr/>
          <a:lstStyle/>
          <a:p>
            <a:r>
              <a:rPr lang="en-US" dirty="0"/>
              <a:t>Smart Energy Management</a:t>
            </a:r>
          </a:p>
        </p:txBody>
      </p:sp>
      <p:sp>
        <p:nvSpPr>
          <p:cNvPr id="3" name="Content Placeholder 2">
            <a:extLst>
              <a:ext uri="{FF2B5EF4-FFF2-40B4-BE49-F238E27FC236}">
                <a16:creationId xmlns:a16="http://schemas.microsoft.com/office/drawing/2014/main" id="{B8B20BD2-96FA-174D-9D0F-F70D72F5C1CB}"/>
              </a:ext>
            </a:extLst>
          </p:cNvPr>
          <p:cNvSpPr>
            <a:spLocks noGrp="1"/>
          </p:cNvSpPr>
          <p:nvPr>
            <p:ph sz="quarter" idx="16"/>
          </p:nvPr>
        </p:nvSpPr>
        <p:spPr/>
        <p:txBody>
          <a:bodyPr/>
          <a:lstStyle/>
          <a:p>
            <a:r>
              <a:rPr lang="en-US" dirty="0"/>
              <a:t>Trade Financing</a:t>
            </a:r>
          </a:p>
        </p:txBody>
      </p:sp>
      <p:sp>
        <p:nvSpPr>
          <p:cNvPr id="4" name="Content Placeholder 3">
            <a:extLst>
              <a:ext uri="{FF2B5EF4-FFF2-40B4-BE49-F238E27FC236}">
                <a16:creationId xmlns:a16="http://schemas.microsoft.com/office/drawing/2014/main" id="{DFDC1BB5-0775-5944-8AE2-86BBD6BD6628}"/>
              </a:ext>
            </a:extLst>
          </p:cNvPr>
          <p:cNvSpPr>
            <a:spLocks noGrp="1"/>
          </p:cNvSpPr>
          <p:nvPr>
            <p:ph sz="quarter" idx="17"/>
          </p:nvPr>
        </p:nvSpPr>
        <p:spPr/>
        <p:txBody>
          <a:bodyPr/>
          <a:lstStyle/>
          <a:p>
            <a:r>
              <a:rPr lang="en-US" dirty="0"/>
              <a:t>Education and Training</a:t>
            </a:r>
          </a:p>
        </p:txBody>
      </p:sp>
      <p:sp>
        <p:nvSpPr>
          <p:cNvPr id="5" name="Content Placeholder 4">
            <a:extLst>
              <a:ext uri="{FF2B5EF4-FFF2-40B4-BE49-F238E27FC236}">
                <a16:creationId xmlns:a16="http://schemas.microsoft.com/office/drawing/2014/main" id="{E0DF33F8-E174-0947-AE0B-38447BFDEECA}"/>
              </a:ext>
            </a:extLst>
          </p:cNvPr>
          <p:cNvSpPr>
            <a:spLocks noGrp="1"/>
          </p:cNvSpPr>
          <p:nvPr>
            <p:ph sz="quarter" idx="18"/>
          </p:nvPr>
        </p:nvSpPr>
        <p:spPr/>
        <p:txBody>
          <a:bodyPr/>
          <a:lstStyle/>
          <a:p>
            <a:r>
              <a:rPr lang="en-US" dirty="0"/>
              <a:t>Supply Chain</a:t>
            </a:r>
          </a:p>
        </p:txBody>
      </p:sp>
      <p:sp>
        <p:nvSpPr>
          <p:cNvPr id="6" name="Slide Number Placeholder 5">
            <a:extLst>
              <a:ext uri="{FF2B5EF4-FFF2-40B4-BE49-F238E27FC236}">
                <a16:creationId xmlns:a16="http://schemas.microsoft.com/office/drawing/2014/main" id="{E056B3C0-8662-BC48-BE4D-7991EC21831D}"/>
              </a:ext>
            </a:extLst>
          </p:cNvPr>
          <p:cNvSpPr>
            <a:spLocks noGrp="1"/>
          </p:cNvSpPr>
          <p:nvPr>
            <p:ph type="sldNum" sz="quarter" idx="10"/>
          </p:nvPr>
        </p:nvSpPr>
        <p:spPr/>
        <p:txBody>
          <a:bodyPr/>
          <a:lstStyle/>
          <a:p>
            <a:fld id="{D0BE6F14-FF48-0F4F-A8AA-2E3F25371E4A}" type="slidenum">
              <a:rPr lang="en-US" smtClean="0"/>
              <a:pPr/>
              <a:t>5</a:t>
            </a:fld>
            <a:endParaRPr lang="en-US" dirty="0"/>
          </a:p>
        </p:txBody>
      </p:sp>
      <p:sp>
        <p:nvSpPr>
          <p:cNvPr id="7" name="Footer Placeholder 6">
            <a:extLst>
              <a:ext uri="{FF2B5EF4-FFF2-40B4-BE49-F238E27FC236}">
                <a16:creationId xmlns:a16="http://schemas.microsoft.com/office/drawing/2014/main" id="{103E49A2-011E-C047-A58D-CAFE78ACC000}"/>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8" name="Title 7">
            <a:extLst>
              <a:ext uri="{FF2B5EF4-FFF2-40B4-BE49-F238E27FC236}">
                <a16:creationId xmlns:a16="http://schemas.microsoft.com/office/drawing/2014/main" id="{5ADD1377-B1CA-C743-8A41-FF08A0BA170E}"/>
              </a:ext>
            </a:extLst>
          </p:cNvPr>
          <p:cNvSpPr>
            <a:spLocks noGrp="1"/>
          </p:cNvSpPr>
          <p:nvPr>
            <p:ph type="title"/>
          </p:nvPr>
        </p:nvSpPr>
        <p:spPr/>
        <p:txBody>
          <a:bodyPr/>
          <a:lstStyle/>
          <a:p>
            <a:r>
              <a:rPr lang="en-US" dirty="0"/>
              <a:t>HLF REAL USE CASES</a:t>
            </a:r>
          </a:p>
        </p:txBody>
      </p:sp>
    </p:spTree>
    <p:extLst>
      <p:ext uri="{BB962C8B-B14F-4D97-AF65-F5344CB8AC3E}">
        <p14:creationId xmlns:p14="http://schemas.microsoft.com/office/powerpoint/2010/main" val="283510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4ED6-B322-9E4D-93ED-879B81B7B762}"/>
              </a:ext>
            </a:extLst>
          </p:cNvPr>
          <p:cNvSpPr>
            <a:spLocks noGrp="1"/>
          </p:cNvSpPr>
          <p:nvPr>
            <p:ph type="title"/>
          </p:nvPr>
        </p:nvSpPr>
        <p:spPr>
          <a:xfrm>
            <a:off x="304800" y="268225"/>
            <a:ext cx="5974976" cy="498257"/>
          </a:xfrm>
        </p:spPr>
        <p:txBody>
          <a:bodyPr/>
          <a:lstStyle/>
          <a:p>
            <a:r>
              <a:rPr lang="en-US" dirty="0"/>
              <a:t>HLF -&gt; ENTERPRISE - IBM</a:t>
            </a:r>
          </a:p>
        </p:txBody>
      </p:sp>
      <p:sp>
        <p:nvSpPr>
          <p:cNvPr id="3" name="Slide Number Placeholder 2">
            <a:extLst>
              <a:ext uri="{FF2B5EF4-FFF2-40B4-BE49-F238E27FC236}">
                <a16:creationId xmlns:a16="http://schemas.microsoft.com/office/drawing/2014/main" id="{B7A7A5D3-D91E-344F-AEDF-8571CF03DABE}"/>
              </a:ext>
            </a:extLst>
          </p:cNvPr>
          <p:cNvSpPr>
            <a:spLocks noGrp="1"/>
          </p:cNvSpPr>
          <p:nvPr>
            <p:ph type="sldNum" sz="quarter" idx="10"/>
          </p:nvPr>
        </p:nvSpPr>
        <p:spPr/>
        <p:txBody>
          <a:bodyPr/>
          <a:lstStyle/>
          <a:p>
            <a:fld id="{3FD999D4-B456-9943-89B7-30D56181CE18}" type="slidenum">
              <a:rPr lang="en-US" smtClean="0"/>
              <a:t>6</a:t>
            </a:fld>
            <a:endParaRPr lang="en-US"/>
          </a:p>
        </p:txBody>
      </p:sp>
      <p:pic>
        <p:nvPicPr>
          <p:cNvPr id="4" name="Picture 3">
            <a:extLst>
              <a:ext uri="{FF2B5EF4-FFF2-40B4-BE49-F238E27FC236}">
                <a16:creationId xmlns:a16="http://schemas.microsoft.com/office/drawing/2014/main" id="{E73805B8-73D4-0D4D-A5F7-021700E16073}"/>
              </a:ext>
            </a:extLst>
          </p:cNvPr>
          <p:cNvPicPr>
            <a:picLocks noChangeAspect="1"/>
          </p:cNvPicPr>
          <p:nvPr/>
        </p:nvPicPr>
        <p:blipFill>
          <a:blip r:embed="rId3"/>
          <a:stretch>
            <a:fillRect/>
          </a:stretch>
        </p:blipFill>
        <p:spPr>
          <a:xfrm>
            <a:off x="7530353" y="346735"/>
            <a:ext cx="3932330" cy="2007998"/>
          </a:xfrm>
          <a:prstGeom prst="rect">
            <a:avLst/>
          </a:prstGeom>
        </p:spPr>
      </p:pic>
      <p:sp>
        <p:nvSpPr>
          <p:cNvPr id="5" name="TextBox 4">
            <a:extLst>
              <a:ext uri="{FF2B5EF4-FFF2-40B4-BE49-F238E27FC236}">
                <a16:creationId xmlns:a16="http://schemas.microsoft.com/office/drawing/2014/main" id="{D0749D7E-6C58-6D46-918C-B90989D66EBE}"/>
              </a:ext>
            </a:extLst>
          </p:cNvPr>
          <p:cNvSpPr txBox="1"/>
          <p:nvPr/>
        </p:nvSpPr>
        <p:spPr>
          <a:xfrm>
            <a:off x="6944377" y="2543464"/>
            <a:ext cx="5104282" cy="369332"/>
          </a:xfrm>
          <a:prstGeom prst="rect">
            <a:avLst/>
          </a:prstGeom>
          <a:noFill/>
        </p:spPr>
        <p:txBody>
          <a:bodyPr wrap="none" rtlCol="0">
            <a:spAutoFit/>
          </a:bodyPr>
          <a:lstStyle/>
          <a:p>
            <a:r>
              <a:rPr lang="en-US" dirty="0"/>
              <a:t>guarantee commissions paid to travel agencies.</a:t>
            </a:r>
          </a:p>
        </p:txBody>
      </p:sp>
      <p:pic>
        <p:nvPicPr>
          <p:cNvPr id="6" name="Picture 5">
            <a:extLst>
              <a:ext uri="{FF2B5EF4-FFF2-40B4-BE49-F238E27FC236}">
                <a16:creationId xmlns:a16="http://schemas.microsoft.com/office/drawing/2014/main" id="{4982D2A5-96C4-F94A-B5D4-5794D23BAEC4}"/>
              </a:ext>
            </a:extLst>
          </p:cNvPr>
          <p:cNvPicPr>
            <a:picLocks noChangeAspect="1"/>
          </p:cNvPicPr>
          <p:nvPr/>
        </p:nvPicPr>
        <p:blipFill>
          <a:blip r:embed="rId4"/>
          <a:stretch>
            <a:fillRect/>
          </a:stretch>
        </p:blipFill>
        <p:spPr>
          <a:xfrm>
            <a:off x="691203" y="3751730"/>
            <a:ext cx="4310730" cy="2241176"/>
          </a:xfrm>
          <a:prstGeom prst="rect">
            <a:avLst/>
          </a:prstGeom>
        </p:spPr>
      </p:pic>
      <p:sp>
        <p:nvSpPr>
          <p:cNvPr id="7" name="TextBox 6">
            <a:extLst>
              <a:ext uri="{FF2B5EF4-FFF2-40B4-BE49-F238E27FC236}">
                <a16:creationId xmlns:a16="http://schemas.microsoft.com/office/drawing/2014/main" id="{0C2CE725-D023-1741-A0C1-74D55B716E9E}"/>
              </a:ext>
            </a:extLst>
          </p:cNvPr>
          <p:cNvSpPr txBox="1"/>
          <p:nvPr/>
        </p:nvSpPr>
        <p:spPr>
          <a:xfrm>
            <a:off x="571781" y="6054736"/>
            <a:ext cx="9946954" cy="923330"/>
          </a:xfrm>
          <a:prstGeom prst="rect">
            <a:avLst/>
          </a:prstGeom>
          <a:noFill/>
        </p:spPr>
        <p:txBody>
          <a:bodyPr wrap="none" rtlCol="0">
            <a:spAutoFit/>
          </a:bodyPr>
          <a:lstStyle/>
          <a:p>
            <a:r>
              <a:rPr lang="en-US" b="1" dirty="0" err="1"/>
              <a:t>TradeLens</a:t>
            </a:r>
            <a:r>
              <a:rPr lang="en-US" b="1" dirty="0"/>
              <a:t> blockchain-enabled digital shipping platform continues</a:t>
            </a:r>
          </a:p>
          <a:p>
            <a:r>
              <a:rPr lang="en-US" b="1" dirty="0"/>
              <a:t> expansion with addition of major ocean carriers Hapag-Lloyd and Ocean Network Express</a:t>
            </a:r>
          </a:p>
          <a:p>
            <a:endParaRPr lang="en-US" dirty="0"/>
          </a:p>
        </p:txBody>
      </p:sp>
      <p:pic>
        <p:nvPicPr>
          <p:cNvPr id="8" name="Picture 7">
            <a:extLst>
              <a:ext uri="{FF2B5EF4-FFF2-40B4-BE49-F238E27FC236}">
                <a16:creationId xmlns:a16="http://schemas.microsoft.com/office/drawing/2014/main" id="{F40B7799-8EAB-A64E-ADB9-DA30EBFC62D8}"/>
              </a:ext>
            </a:extLst>
          </p:cNvPr>
          <p:cNvPicPr>
            <a:picLocks noChangeAspect="1"/>
          </p:cNvPicPr>
          <p:nvPr/>
        </p:nvPicPr>
        <p:blipFill>
          <a:blip r:embed="rId5"/>
          <a:stretch>
            <a:fillRect/>
          </a:stretch>
        </p:blipFill>
        <p:spPr>
          <a:xfrm>
            <a:off x="2084829" y="909565"/>
            <a:ext cx="4194947" cy="2029813"/>
          </a:xfrm>
          <a:prstGeom prst="rect">
            <a:avLst/>
          </a:prstGeom>
        </p:spPr>
      </p:pic>
      <p:sp>
        <p:nvSpPr>
          <p:cNvPr id="9" name="TextBox 8">
            <a:extLst>
              <a:ext uri="{FF2B5EF4-FFF2-40B4-BE49-F238E27FC236}">
                <a16:creationId xmlns:a16="http://schemas.microsoft.com/office/drawing/2014/main" id="{8335E0A7-4F43-784D-94C4-10E82125F2C6}"/>
              </a:ext>
            </a:extLst>
          </p:cNvPr>
          <p:cNvSpPr txBox="1"/>
          <p:nvPr/>
        </p:nvSpPr>
        <p:spPr>
          <a:xfrm>
            <a:off x="1675846" y="3041277"/>
            <a:ext cx="5012911" cy="369332"/>
          </a:xfrm>
          <a:prstGeom prst="rect">
            <a:avLst/>
          </a:prstGeom>
          <a:noFill/>
        </p:spPr>
        <p:txBody>
          <a:bodyPr wrap="none" rtlCol="0">
            <a:spAutoFit/>
          </a:bodyPr>
          <a:lstStyle/>
          <a:p>
            <a:r>
              <a:rPr lang="en-US" dirty="0"/>
              <a:t>combat misinformation and adulterated media</a:t>
            </a:r>
          </a:p>
        </p:txBody>
      </p:sp>
      <p:pic>
        <p:nvPicPr>
          <p:cNvPr id="10" name="Picture 9">
            <a:extLst>
              <a:ext uri="{FF2B5EF4-FFF2-40B4-BE49-F238E27FC236}">
                <a16:creationId xmlns:a16="http://schemas.microsoft.com/office/drawing/2014/main" id="{E21BD572-B8C6-E74F-B157-534CA0D06A15}"/>
              </a:ext>
            </a:extLst>
          </p:cNvPr>
          <p:cNvPicPr>
            <a:picLocks noChangeAspect="1"/>
          </p:cNvPicPr>
          <p:nvPr/>
        </p:nvPicPr>
        <p:blipFill>
          <a:blip r:embed="rId6"/>
          <a:stretch>
            <a:fillRect/>
          </a:stretch>
        </p:blipFill>
        <p:spPr>
          <a:xfrm>
            <a:off x="7575550" y="3411698"/>
            <a:ext cx="3136900" cy="1511300"/>
          </a:xfrm>
          <a:prstGeom prst="rect">
            <a:avLst/>
          </a:prstGeom>
        </p:spPr>
      </p:pic>
      <p:sp>
        <p:nvSpPr>
          <p:cNvPr id="11" name="Rectangle 10">
            <a:extLst>
              <a:ext uri="{FF2B5EF4-FFF2-40B4-BE49-F238E27FC236}">
                <a16:creationId xmlns:a16="http://schemas.microsoft.com/office/drawing/2014/main" id="{A91687D5-A467-D145-AA41-4C5CB0950BE1}"/>
              </a:ext>
            </a:extLst>
          </p:cNvPr>
          <p:cNvSpPr/>
          <p:nvPr/>
        </p:nvSpPr>
        <p:spPr>
          <a:xfrm>
            <a:off x="6448518" y="5128432"/>
            <a:ext cx="6096000" cy="923330"/>
          </a:xfrm>
          <a:prstGeom prst="rect">
            <a:avLst/>
          </a:prstGeom>
        </p:spPr>
        <p:txBody>
          <a:bodyPr>
            <a:spAutoFit/>
          </a:bodyPr>
          <a:lstStyle/>
          <a:p>
            <a:r>
              <a:rPr lang="en-US" dirty="0"/>
              <a:t>food supply chain, a move that will likely drive unprecedented visibility and veracity into the sourcing and certification of fresh produce and proteins. </a:t>
            </a:r>
          </a:p>
        </p:txBody>
      </p:sp>
    </p:spTree>
    <p:extLst>
      <p:ext uri="{BB962C8B-B14F-4D97-AF65-F5344CB8AC3E}">
        <p14:creationId xmlns:p14="http://schemas.microsoft.com/office/powerpoint/2010/main" val="214545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214239" y="1693176"/>
            <a:ext cx="4117488" cy="4117488"/>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903629" y="166004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13951" y="230098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951147" y="326939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0879343" y="41825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314335" y="4973639"/>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423852" y="5443231"/>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429803" y="5392273"/>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548875" y="496470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092883" y="4186414"/>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948977" y="326869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138053" y="2545007"/>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031739" y="1695170"/>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974627" y="1447826"/>
            <a:ext cx="589883" cy="53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1"/>
          <p:cNvSpPr>
            <a:spLocks noGrp="1"/>
          </p:cNvSpPr>
          <p:nvPr>
            <p:ph type="body" sz="quarter" idx="13"/>
          </p:nvPr>
        </p:nvSpPr>
        <p:spPr/>
        <p:txBody>
          <a:bodyPr>
            <a:normAutofit/>
          </a:bodyPr>
          <a:lstStyle/>
          <a:p>
            <a:r>
              <a:rPr lang="en-US" dirty="0">
                <a:solidFill>
                  <a:schemeClr val="bg1"/>
                </a:solidFill>
              </a:rPr>
              <a:t>Global trade is highly inefficient and burdened by paper-based processes</a:t>
            </a:r>
            <a:endParaRPr lang="en-GB" sz="1100" dirty="0">
              <a:solidFill>
                <a:schemeClr val="bg1"/>
              </a:solidFill>
            </a:endParaRPr>
          </a:p>
        </p:txBody>
      </p:sp>
      <p:sp>
        <p:nvSpPr>
          <p:cNvPr id="3" name="Text Placeholder 2">
            <a:extLst>
              <a:ext uri="{FF2B5EF4-FFF2-40B4-BE49-F238E27FC236}">
                <a16:creationId xmlns:a16="http://schemas.microsoft.com/office/drawing/2014/main" id="{3A9F9447-1A53-BA47-96B1-82E6D5B46E7B}"/>
              </a:ext>
            </a:extLst>
          </p:cNvPr>
          <p:cNvSpPr>
            <a:spLocks noGrp="1"/>
          </p:cNvSpPr>
          <p:nvPr>
            <p:ph type="body" sz="quarter" idx="22"/>
          </p:nvPr>
        </p:nvSpPr>
        <p:spPr>
          <a:xfrm>
            <a:off x="167641" y="1693176"/>
            <a:ext cx="6189820" cy="4382837"/>
          </a:xfrm>
        </p:spPr>
        <p:txBody>
          <a:bodyPr>
            <a:normAutofit lnSpcReduction="10000"/>
          </a:bodyPr>
          <a:lstStyle/>
          <a:p>
            <a:pPr marL="0" indent="0">
              <a:buNone/>
            </a:pPr>
            <a:r>
              <a:rPr lang="en-GB" sz="2400" b="1" dirty="0"/>
              <a:t>Data trapped in organizational silos</a:t>
            </a:r>
            <a:br>
              <a:rPr lang="en-GB" sz="2400" b="1" dirty="0"/>
            </a:br>
            <a:endParaRPr lang="en-GB" sz="2400" b="1" dirty="0"/>
          </a:p>
          <a:p>
            <a:pPr marL="0" indent="0">
              <a:buNone/>
            </a:pPr>
            <a:r>
              <a:rPr lang="en-GB" sz="2400" b="1" dirty="0"/>
              <a:t>Manual, time-consuming, paper-based processes</a:t>
            </a:r>
            <a:br>
              <a:rPr lang="en-GB" sz="2400" b="1" dirty="0"/>
            </a:br>
            <a:endParaRPr lang="en-GB" sz="2400" b="1" dirty="0"/>
          </a:p>
          <a:p>
            <a:pPr marL="0" indent="0">
              <a:buNone/>
            </a:pPr>
            <a:r>
              <a:rPr lang="en-GB" sz="2400" b="1" dirty="0"/>
              <a:t>Clearance takes too long and is often subject to fraud</a:t>
            </a:r>
            <a:endParaRPr lang="en-GB" sz="2400" dirty="0"/>
          </a:p>
          <a:p>
            <a:pPr marL="0" indent="0">
              <a:buNone/>
            </a:pPr>
            <a:endParaRPr lang="en-GB" sz="2400" b="1" dirty="0"/>
          </a:p>
          <a:p>
            <a:pPr marL="0" indent="0">
              <a:buNone/>
            </a:pPr>
            <a:r>
              <a:rPr lang="en-GB" sz="2400" b="1" dirty="0"/>
              <a:t>High costs and poor customer service</a:t>
            </a:r>
            <a:br>
              <a:rPr lang="en-GB" sz="2400" b="1" dirty="0"/>
            </a:br>
            <a:r>
              <a:rPr lang="en-GB" sz="2400" dirty="0"/>
              <a:t>.</a:t>
            </a:r>
          </a:p>
        </p:txBody>
      </p:sp>
      <p:sp>
        <p:nvSpPr>
          <p:cNvPr id="248" name="TextBox 247">
            <a:extLst>
              <a:ext uri="{FF2B5EF4-FFF2-40B4-BE49-F238E27FC236}">
                <a16:creationId xmlns:a16="http://schemas.microsoft.com/office/drawing/2014/main" id="{8068CCEE-3929-944A-9B75-4B15BD9E4C9B}"/>
              </a:ext>
            </a:extLst>
          </p:cNvPr>
          <p:cNvSpPr txBox="1"/>
          <p:nvPr/>
        </p:nvSpPr>
        <p:spPr>
          <a:xfrm>
            <a:off x="8659970" y="1048267"/>
            <a:ext cx="1244151" cy="21544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9" name="TextBox 248">
            <a:extLst>
              <a:ext uri="{FF2B5EF4-FFF2-40B4-BE49-F238E27FC236}">
                <a16:creationId xmlns:a16="http://schemas.microsoft.com/office/drawing/2014/main" id="{8068CCEE-3929-944A-9B75-4B15BD9E4C9B}"/>
              </a:ext>
            </a:extLst>
          </p:cNvPr>
          <p:cNvSpPr txBox="1"/>
          <p:nvPr/>
        </p:nvSpPr>
        <p:spPr>
          <a:xfrm>
            <a:off x="10418583" y="1788098"/>
            <a:ext cx="1244151" cy="338554"/>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50" name="TextBox 249">
            <a:extLst>
              <a:ext uri="{FF2B5EF4-FFF2-40B4-BE49-F238E27FC236}">
                <a16:creationId xmlns:a16="http://schemas.microsoft.com/office/drawing/2014/main" id="{8068CCEE-3929-944A-9B75-4B15BD9E4C9B}"/>
              </a:ext>
            </a:extLst>
          </p:cNvPr>
          <p:cNvSpPr txBox="1"/>
          <p:nvPr/>
        </p:nvSpPr>
        <p:spPr>
          <a:xfrm>
            <a:off x="11070093" y="2398885"/>
            <a:ext cx="1083919"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1" name="TextBox 250">
            <a:extLst>
              <a:ext uri="{FF2B5EF4-FFF2-40B4-BE49-F238E27FC236}">
                <a16:creationId xmlns:a16="http://schemas.microsoft.com/office/drawing/2014/main" id="{8068CCEE-3929-944A-9B75-4B15BD9E4C9B}"/>
              </a:ext>
            </a:extLst>
          </p:cNvPr>
          <p:cNvSpPr txBox="1"/>
          <p:nvPr/>
        </p:nvSpPr>
        <p:spPr>
          <a:xfrm>
            <a:off x="11469225" y="3356424"/>
            <a:ext cx="804472" cy="33855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52" name="TextBox 251">
            <a:extLst>
              <a:ext uri="{FF2B5EF4-FFF2-40B4-BE49-F238E27FC236}">
                <a16:creationId xmlns:a16="http://schemas.microsoft.com/office/drawing/2014/main" id="{8068CCEE-3929-944A-9B75-4B15BD9E4C9B}"/>
              </a:ext>
            </a:extLst>
          </p:cNvPr>
          <p:cNvSpPr txBox="1"/>
          <p:nvPr/>
        </p:nvSpPr>
        <p:spPr>
          <a:xfrm>
            <a:off x="11326022" y="4182589"/>
            <a:ext cx="1037937" cy="584775"/>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sp>
        <p:nvSpPr>
          <p:cNvPr id="253" name="TextBox 252">
            <a:extLst>
              <a:ext uri="{FF2B5EF4-FFF2-40B4-BE49-F238E27FC236}">
                <a16:creationId xmlns:a16="http://schemas.microsoft.com/office/drawing/2014/main" id="{8068CCEE-3929-944A-9B75-4B15BD9E4C9B}"/>
              </a:ext>
            </a:extLst>
          </p:cNvPr>
          <p:cNvSpPr txBox="1"/>
          <p:nvPr/>
        </p:nvSpPr>
        <p:spPr>
          <a:xfrm>
            <a:off x="10837641" y="5093975"/>
            <a:ext cx="1083919" cy="215444"/>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4" name="TextBox 253">
            <a:extLst>
              <a:ext uri="{FF2B5EF4-FFF2-40B4-BE49-F238E27FC236}">
                <a16:creationId xmlns:a16="http://schemas.microsoft.com/office/drawing/2014/main" id="{8068CCEE-3929-944A-9B75-4B15BD9E4C9B}"/>
              </a:ext>
            </a:extLst>
          </p:cNvPr>
          <p:cNvSpPr txBox="1"/>
          <p:nvPr/>
        </p:nvSpPr>
        <p:spPr>
          <a:xfrm>
            <a:off x="9109010" y="5939028"/>
            <a:ext cx="1183391" cy="338554"/>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5" name="TextBox 254">
            <a:extLst>
              <a:ext uri="{FF2B5EF4-FFF2-40B4-BE49-F238E27FC236}">
                <a16:creationId xmlns:a16="http://schemas.microsoft.com/office/drawing/2014/main" id="{8068CCEE-3929-944A-9B75-4B15BD9E4C9B}"/>
              </a:ext>
            </a:extLst>
          </p:cNvPr>
          <p:cNvSpPr txBox="1"/>
          <p:nvPr/>
        </p:nvSpPr>
        <p:spPr>
          <a:xfrm>
            <a:off x="7255702" y="5724376"/>
            <a:ext cx="1310453" cy="461665"/>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6" name="TextBox 255">
            <a:extLst>
              <a:ext uri="{FF2B5EF4-FFF2-40B4-BE49-F238E27FC236}">
                <a16:creationId xmlns:a16="http://schemas.microsoft.com/office/drawing/2014/main" id="{8068CCEE-3929-944A-9B75-4B15BD9E4C9B}"/>
              </a:ext>
            </a:extLst>
          </p:cNvPr>
          <p:cNvSpPr txBox="1"/>
          <p:nvPr/>
        </p:nvSpPr>
        <p:spPr>
          <a:xfrm>
            <a:off x="6110200" y="3513926"/>
            <a:ext cx="916904" cy="33855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57" name="TextBox 256">
            <a:extLst>
              <a:ext uri="{FF2B5EF4-FFF2-40B4-BE49-F238E27FC236}">
                <a16:creationId xmlns:a16="http://schemas.microsoft.com/office/drawing/2014/main" id="{8068CCEE-3929-944A-9B75-4B15BD9E4C9B}"/>
              </a:ext>
            </a:extLst>
          </p:cNvPr>
          <p:cNvSpPr txBox="1"/>
          <p:nvPr/>
        </p:nvSpPr>
        <p:spPr>
          <a:xfrm>
            <a:off x="6555161" y="5179724"/>
            <a:ext cx="1055752" cy="338554"/>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8" name="TextBox 257">
            <a:extLst>
              <a:ext uri="{FF2B5EF4-FFF2-40B4-BE49-F238E27FC236}">
                <a16:creationId xmlns:a16="http://schemas.microsoft.com/office/drawing/2014/main" id="{8068CCEE-3929-944A-9B75-4B15BD9E4C9B}"/>
              </a:ext>
            </a:extLst>
          </p:cNvPr>
          <p:cNvSpPr txBox="1"/>
          <p:nvPr/>
        </p:nvSpPr>
        <p:spPr>
          <a:xfrm>
            <a:off x="6418042" y="2626328"/>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9" name="TextBox 258">
            <a:extLst>
              <a:ext uri="{FF2B5EF4-FFF2-40B4-BE49-F238E27FC236}">
                <a16:creationId xmlns:a16="http://schemas.microsoft.com/office/drawing/2014/main" id="{8068CCEE-3929-944A-9B75-4B15BD9E4C9B}"/>
              </a:ext>
            </a:extLst>
          </p:cNvPr>
          <p:cNvSpPr txBox="1"/>
          <p:nvPr/>
        </p:nvSpPr>
        <p:spPr>
          <a:xfrm>
            <a:off x="6096000" y="4367252"/>
            <a:ext cx="1055752" cy="215444"/>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60" name="TextBox 259">
            <a:extLst>
              <a:ext uri="{FF2B5EF4-FFF2-40B4-BE49-F238E27FC236}">
                <a16:creationId xmlns:a16="http://schemas.microsoft.com/office/drawing/2014/main" id="{8068CCEE-3929-944A-9B75-4B15BD9E4C9B}"/>
              </a:ext>
            </a:extLst>
          </p:cNvPr>
          <p:cNvSpPr txBox="1"/>
          <p:nvPr/>
        </p:nvSpPr>
        <p:spPr>
          <a:xfrm>
            <a:off x="7242217" y="1745220"/>
            <a:ext cx="837660" cy="338554"/>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72" name="Picture 2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2717" y="4997742"/>
            <a:ext cx="324743" cy="486143"/>
          </a:xfrm>
          <a:prstGeom prst="rect">
            <a:avLst/>
          </a:prstGeom>
        </p:spPr>
      </p:pic>
      <p:pic>
        <p:nvPicPr>
          <p:cNvPr id="454" name="Picture 4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11389" y="4984717"/>
            <a:ext cx="297084" cy="444739"/>
          </a:xfrm>
          <a:prstGeom prst="rect">
            <a:avLst/>
          </a:prstGeom>
        </p:spPr>
      </p:pic>
      <p:pic>
        <p:nvPicPr>
          <p:cNvPr id="455" name="Picture 4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34187" y="1692843"/>
            <a:ext cx="313131" cy="468759"/>
          </a:xfrm>
          <a:prstGeom prst="rect">
            <a:avLst/>
          </a:prstGeom>
        </p:spPr>
      </p:pic>
      <p:pic>
        <p:nvPicPr>
          <p:cNvPr id="456" name="Picture 4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9647" y="5430453"/>
            <a:ext cx="303711" cy="454655"/>
          </a:xfrm>
          <a:prstGeom prst="rect">
            <a:avLst/>
          </a:prstGeom>
        </p:spPr>
      </p:pic>
      <p:pic>
        <p:nvPicPr>
          <p:cNvPr id="457" name="Picture 4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30468" y="2309864"/>
            <a:ext cx="347499" cy="520205"/>
          </a:xfrm>
          <a:prstGeom prst="rect">
            <a:avLst/>
          </a:prstGeom>
        </p:spPr>
      </p:pic>
      <p:pic>
        <p:nvPicPr>
          <p:cNvPr id="458" name="Picture 4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23455" y="4183127"/>
            <a:ext cx="305831" cy="457829"/>
          </a:xfrm>
          <a:prstGeom prst="rect">
            <a:avLst/>
          </a:prstGeom>
        </p:spPr>
      </p:pic>
      <p:pic>
        <p:nvPicPr>
          <p:cNvPr id="459" name="Picture 4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45792" y="3289533"/>
            <a:ext cx="305456" cy="457271"/>
          </a:xfrm>
          <a:prstGeom prst="rect">
            <a:avLst/>
          </a:prstGeom>
        </p:spPr>
      </p:pic>
      <p:pic>
        <p:nvPicPr>
          <p:cNvPr id="9" name="Picture 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735" y="4219431"/>
            <a:ext cx="300831" cy="450347"/>
          </a:xfrm>
          <a:prstGeom prst="rect">
            <a:avLst/>
          </a:prstGeom>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66353" y="1692843"/>
            <a:ext cx="289784" cy="433808"/>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50072" y="3300212"/>
            <a:ext cx="328333" cy="491517"/>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98800" y="5596513"/>
            <a:ext cx="219992" cy="329331"/>
          </a:xfrm>
          <a:prstGeom prst="rect">
            <a:avLst/>
          </a:prstGeom>
        </p:spPr>
      </p:pic>
      <p:pic>
        <p:nvPicPr>
          <p:cNvPr id="17" name="Picture 1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740418" y="5596513"/>
            <a:ext cx="218837" cy="327600"/>
          </a:xfrm>
          <a:prstGeom prst="rect">
            <a:avLst/>
          </a:prstGeom>
        </p:spPr>
      </p:pic>
      <p:grpSp>
        <p:nvGrpSpPr>
          <p:cNvPr id="58" name="Group 57"/>
          <p:cNvGrpSpPr/>
          <p:nvPr/>
        </p:nvGrpSpPr>
        <p:grpSpPr>
          <a:xfrm>
            <a:off x="9047370" y="1264917"/>
            <a:ext cx="494095" cy="707632"/>
            <a:chOff x="4655352" y="4959133"/>
            <a:chExt cx="716177" cy="1025695"/>
          </a:xfrm>
        </p:grpSpPr>
        <p:pic>
          <p:nvPicPr>
            <p:cNvPr id="59" name="Picture 5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34975" y="5480828"/>
              <a:ext cx="336554" cy="503823"/>
            </a:xfrm>
            <a:prstGeom prst="rect">
              <a:avLst/>
            </a:prstGeom>
          </p:spPr>
        </p:pic>
        <p:pic>
          <p:nvPicPr>
            <p:cNvPr id="60" name="Picture 5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842157" y="4959133"/>
              <a:ext cx="336672" cy="504000"/>
            </a:xfrm>
            <a:prstGeom prst="rect">
              <a:avLst/>
            </a:prstGeom>
          </p:spPr>
        </p:pic>
        <p:pic>
          <p:nvPicPr>
            <p:cNvPr id="73" name="Picture 7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55352" y="5480828"/>
              <a:ext cx="336672" cy="504000"/>
            </a:xfrm>
            <a:prstGeom prst="rect">
              <a:avLst/>
            </a:prstGeom>
          </p:spPr>
        </p:pic>
      </p:grpSp>
      <p:pic>
        <p:nvPicPr>
          <p:cNvPr id="2" name="Picture 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224881" y="2585935"/>
            <a:ext cx="404963" cy="459707"/>
          </a:xfrm>
          <a:prstGeom prst="rect">
            <a:avLst/>
          </a:prstGeom>
        </p:spPr>
      </p:pic>
      <p:grpSp>
        <p:nvGrpSpPr>
          <p:cNvPr id="55" name="Group 54">
            <a:extLst>
              <a:ext uri="{FF2B5EF4-FFF2-40B4-BE49-F238E27FC236}">
                <a16:creationId xmlns:a16="http://schemas.microsoft.com/office/drawing/2014/main" id="{594DE849-D1DF-6D4A-A0FF-A7883697A530}"/>
              </a:ext>
            </a:extLst>
          </p:cNvPr>
          <p:cNvGrpSpPr/>
          <p:nvPr/>
        </p:nvGrpSpPr>
        <p:grpSpPr>
          <a:xfrm>
            <a:off x="7480008" y="2025498"/>
            <a:ext cx="3471139" cy="3553217"/>
            <a:chOff x="7118830" y="2126638"/>
            <a:chExt cx="3471139" cy="3553217"/>
          </a:xfrm>
        </p:grpSpPr>
        <p:cxnSp>
          <p:nvCxnSpPr>
            <p:cNvPr id="56" name="Straight Arrow Connector 55">
              <a:extLst>
                <a:ext uri="{FF2B5EF4-FFF2-40B4-BE49-F238E27FC236}">
                  <a16:creationId xmlns:a16="http://schemas.microsoft.com/office/drawing/2014/main" id="{D184D7E9-EE01-B44E-B4A2-25FED4FBF27F}"/>
                </a:ext>
              </a:extLst>
            </p:cNvPr>
            <p:cNvCxnSpPr>
              <a:cxnSpLocks/>
            </p:cNvCxnSpPr>
            <p:nvPr/>
          </p:nvCxnSpPr>
          <p:spPr>
            <a:xfrm flipH="1">
              <a:off x="7140512" y="2196423"/>
              <a:ext cx="2536857" cy="1418280"/>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19E3E1-F9B0-3F41-8A5C-F9ABA3C657AA}"/>
                </a:ext>
              </a:extLst>
            </p:cNvPr>
            <p:cNvCxnSpPr>
              <a:cxnSpLocks/>
            </p:cNvCxnSpPr>
            <p:nvPr/>
          </p:nvCxnSpPr>
          <p:spPr>
            <a:xfrm>
              <a:off x="7191632" y="3105665"/>
              <a:ext cx="255200" cy="191895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F39D4CE-104F-CF4C-9F02-E868B9BDD4A6}"/>
                </a:ext>
              </a:extLst>
            </p:cNvPr>
            <p:cNvCxnSpPr>
              <a:cxnSpLocks/>
            </p:cNvCxnSpPr>
            <p:nvPr/>
          </p:nvCxnSpPr>
          <p:spPr>
            <a:xfrm flipH="1">
              <a:off x="7246739" y="4538418"/>
              <a:ext cx="3229723" cy="9649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DCEA3D6-2522-6345-8577-E087D76F421E}"/>
                </a:ext>
              </a:extLst>
            </p:cNvPr>
            <p:cNvCxnSpPr>
              <a:cxnSpLocks/>
            </p:cNvCxnSpPr>
            <p:nvPr/>
          </p:nvCxnSpPr>
          <p:spPr>
            <a:xfrm>
              <a:off x="7358520" y="2946274"/>
              <a:ext cx="3200034" cy="65640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0CA591F-7C8F-D944-81C5-3E719EC982F1}"/>
                </a:ext>
              </a:extLst>
            </p:cNvPr>
            <p:cNvCxnSpPr>
              <a:cxnSpLocks/>
            </p:cNvCxnSpPr>
            <p:nvPr/>
          </p:nvCxnSpPr>
          <p:spPr>
            <a:xfrm>
              <a:off x="9043069" y="2184577"/>
              <a:ext cx="1433393" cy="2030802"/>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8389455-F730-044C-808E-73EDBC42DB04}"/>
                </a:ext>
              </a:extLst>
            </p:cNvPr>
            <p:cNvCxnSpPr>
              <a:cxnSpLocks/>
            </p:cNvCxnSpPr>
            <p:nvPr/>
          </p:nvCxnSpPr>
          <p:spPr>
            <a:xfrm>
              <a:off x="9151103" y="2181190"/>
              <a:ext cx="1367062" cy="1220163"/>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C00C4B8-6E03-1449-BC39-13EA41AD421D}"/>
                </a:ext>
              </a:extLst>
            </p:cNvPr>
            <p:cNvCxnSpPr>
              <a:cxnSpLocks/>
            </p:cNvCxnSpPr>
            <p:nvPr/>
          </p:nvCxnSpPr>
          <p:spPr>
            <a:xfrm>
              <a:off x="8908391" y="2226851"/>
              <a:ext cx="497946" cy="3256737"/>
            </a:xfrm>
            <a:prstGeom prst="line">
              <a:avLst/>
            </a:prstGeom>
            <a:ln w="12700" cap="sq" cmpd="sng">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2EC8B-EF72-614E-8C74-849C83BF852D}"/>
                </a:ext>
              </a:extLst>
            </p:cNvPr>
            <p:cNvCxnSpPr>
              <a:cxnSpLocks/>
            </p:cNvCxnSpPr>
            <p:nvPr/>
          </p:nvCxnSpPr>
          <p:spPr>
            <a:xfrm flipV="1">
              <a:off x="7723522" y="2870862"/>
              <a:ext cx="2611822" cy="2191924"/>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873DAE8-62B6-8444-93E8-CAB7255FA2E7}"/>
                </a:ext>
              </a:extLst>
            </p:cNvPr>
            <p:cNvCxnSpPr>
              <a:cxnSpLocks/>
            </p:cNvCxnSpPr>
            <p:nvPr/>
          </p:nvCxnSpPr>
          <p:spPr>
            <a:xfrm>
              <a:off x="9953157" y="2330659"/>
              <a:ext cx="636812" cy="1825029"/>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0AF73ED-3A39-F749-BBF7-B51CA8DBB386}"/>
                </a:ext>
              </a:extLst>
            </p:cNvPr>
            <p:cNvCxnSpPr>
              <a:cxnSpLocks/>
            </p:cNvCxnSpPr>
            <p:nvPr/>
          </p:nvCxnSpPr>
          <p:spPr>
            <a:xfrm flipV="1">
              <a:off x="7348151" y="2191365"/>
              <a:ext cx="1344580" cy="634213"/>
            </a:xfrm>
            <a:prstGeom prst="straightConnector1">
              <a:avLst/>
            </a:prstGeom>
            <a:ln w="9525" cap="sq" cmpd="sng">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69F4DDB-2725-BA47-94D0-B33C70D9D601}"/>
                </a:ext>
              </a:extLst>
            </p:cNvPr>
            <p:cNvCxnSpPr>
              <a:cxnSpLocks/>
            </p:cNvCxnSpPr>
            <p:nvPr/>
          </p:nvCxnSpPr>
          <p:spPr>
            <a:xfrm flipV="1">
              <a:off x="7348151" y="2126638"/>
              <a:ext cx="2277969" cy="715416"/>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FAE702-619B-6647-897A-2A1A08521B58}"/>
                </a:ext>
              </a:extLst>
            </p:cNvPr>
            <p:cNvCxnSpPr>
              <a:cxnSpLocks/>
            </p:cNvCxnSpPr>
            <p:nvPr/>
          </p:nvCxnSpPr>
          <p:spPr>
            <a:xfrm flipH="1">
              <a:off x="7266943" y="4403109"/>
              <a:ext cx="3209519" cy="77951"/>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625EEFB-5D4F-6A4C-B2A3-FEF914A29DDB}"/>
                </a:ext>
              </a:extLst>
            </p:cNvPr>
            <p:cNvCxnSpPr>
              <a:cxnSpLocks/>
            </p:cNvCxnSpPr>
            <p:nvPr/>
          </p:nvCxnSpPr>
          <p:spPr>
            <a:xfrm>
              <a:off x="8130944" y="2370666"/>
              <a:ext cx="1933828" cy="2673978"/>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7652CA3-1489-EE46-BE85-8C7CF4F7205E}"/>
                </a:ext>
              </a:extLst>
            </p:cNvPr>
            <p:cNvCxnSpPr>
              <a:cxnSpLocks/>
            </p:cNvCxnSpPr>
            <p:nvPr/>
          </p:nvCxnSpPr>
          <p:spPr>
            <a:xfrm>
              <a:off x="7245236" y="4769146"/>
              <a:ext cx="2775580" cy="450710"/>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816295-48DB-ED47-9BB1-AB53CFD9BE5F}"/>
                </a:ext>
              </a:extLst>
            </p:cNvPr>
            <p:cNvCxnSpPr>
              <a:cxnSpLocks/>
            </p:cNvCxnSpPr>
            <p:nvPr/>
          </p:nvCxnSpPr>
          <p:spPr>
            <a:xfrm>
              <a:off x="8006590" y="2423737"/>
              <a:ext cx="1289126" cy="3075129"/>
            </a:xfrm>
            <a:prstGeom prst="line">
              <a:avLst/>
            </a:prstGeom>
            <a:ln w="9525"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2F1149-8061-7B48-9B61-051AEF8878D8}"/>
                </a:ext>
              </a:extLst>
            </p:cNvPr>
            <p:cNvCxnSpPr>
              <a:cxnSpLocks/>
            </p:cNvCxnSpPr>
            <p:nvPr/>
          </p:nvCxnSpPr>
          <p:spPr>
            <a:xfrm flipH="1">
              <a:off x="7226309" y="2330659"/>
              <a:ext cx="2550413" cy="1995434"/>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563B091-BFE4-E44E-9D99-71FB4C2F397D}"/>
                </a:ext>
              </a:extLst>
            </p:cNvPr>
            <p:cNvCxnSpPr>
              <a:cxnSpLocks/>
            </p:cNvCxnSpPr>
            <p:nvPr/>
          </p:nvCxnSpPr>
          <p:spPr>
            <a:xfrm flipH="1">
              <a:off x="7125576" y="2402128"/>
              <a:ext cx="728270" cy="1813251"/>
            </a:xfrm>
            <a:prstGeom prst="straightConnector1">
              <a:avLst/>
            </a:prstGeom>
            <a:ln w="9525" cap="sq" cmpd="sng">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4F6CA1-116B-5F49-B388-56C9B71CAF5D}"/>
                </a:ext>
              </a:extLst>
            </p:cNvPr>
            <p:cNvCxnSpPr/>
            <p:nvPr/>
          </p:nvCxnSpPr>
          <p:spPr>
            <a:xfrm flipH="1">
              <a:off x="7782567" y="4671178"/>
              <a:ext cx="2717072" cy="595246"/>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9ACF7D8-28E6-6A46-8D30-B3EC5F3D5591}"/>
                </a:ext>
              </a:extLst>
            </p:cNvPr>
            <p:cNvCxnSpPr>
              <a:cxnSpLocks/>
            </p:cNvCxnSpPr>
            <p:nvPr/>
          </p:nvCxnSpPr>
          <p:spPr>
            <a:xfrm flipH="1">
              <a:off x="7160532" y="2277437"/>
              <a:ext cx="2559054" cy="1506907"/>
            </a:xfrm>
            <a:prstGeom prst="straightConnector1">
              <a:avLst/>
            </a:prstGeom>
            <a:ln w="9525" cap="sq"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FE34626-543F-0E49-AD2C-850909D15B39}"/>
                </a:ext>
              </a:extLst>
            </p:cNvPr>
            <p:cNvCxnSpPr>
              <a:cxnSpLocks/>
            </p:cNvCxnSpPr>
            <p:nvPr/>
          </p:nvCxnSpPr>
          <p:spPr>
            <a:xfrm flipH="1">
              <a:off x="7118830" y="2205262"/>
              <a:ext cx="1695465" cy="1266766"/>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7306496-0AA8-D84D-B66C-E1C6B6C69698}"/>
                </a:ext>
              </a:extLst>
            </p:cNvPr>
            <p:cNvCxnSpPr>
              <a:cxnSpLocks/>
            </p:cNvCxnSpPr>
            <p:nvPr/>
          </p:nvCxnSpPr>
          <p:spPr>
            <a:xfrm>
              <a:off x="7125576" y="3916033"/>
              <a:ext cx="2014084" cy="1763822"/>
            </a:xfrm>
            <a:prstGeom prst="straightConnector1">
              <a:avLst/>
            </a:prstGeom>
            <a:ln w="12700" cap="sq" cmpd="sng">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97D901-4379-0141-B222-8EA102564C6D}"/>
                </a:ext>
              </a:extLst>
            </p:cNvPr>
            <p:cNvCxnSpPr>
              <a:cxnSpLocks/>
            </p:cNvCxnSpPr>
            <p:nvPr/>
          </p:nvCxnSpPr>
          <p:spPr>
            <a:xfrm flipH="1">
              <a:off x="9509081" y="3018369"/>
              <a:ext cx="863747" cy="2473573"/>
            </a:xfrm>
            <a:prstGeom prst="line">
              <a:avLst/>
            </a:prstGeom>
            <a:ln w="12700" cap="sq"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62F177-0126-3940-815C-ADDC261E5993}"/>
                </a:ext>
              </a:extLst>
            </p:cNvPr>
            <p:cNvCxnSpPr>
              <a:cxnSpLocks/>
            </p:cNvCxnSpPr>
            <p:nvPr/>
          </p:nvCxnSpPr>
          <p:spPr>
            <a:xfrm flipH="1">
              <a:off x="9594337" y="3071722"/>
              <a:ext cx="852959" cy="2456613"/>
            </a:xfrm>
            <a:prstGeom prst="line">
              <a:avLst/>
            </a:prstGeom>
            <a:ln w="9525" cap="sq" cmpd="sng">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B405EFA-62D6-1140-9278-0382A491226B}"/>
                </a:ext>
              </a:extLst>
            </p:cNvPr>
            <p:cNvCxnSpPr>
              <a:cxnSpLocks/>
            </p:cNvCxnSpPr>
            <p:nvPr/>
          </p:nvCxnSpPr>
          <p:spPr>
            <a:xfrm>
              <a:off x="7274011" y="3056238"/>
              <a:ext cx="1947020" cy="2496768"/>
            </a:xfrm>
            <a:prstGeom prst="straightConnector1">
              <a:avLst/>
            </a:prstGeom>
            <a:ln w="12700" cap="sq"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205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D3B80AA-CF78-4A9D-AB18-752FE51F6CF4}"/>
              </a:ext>
            </a:extLst>
          </p:cNvPr>
          <p:cNvSpPr>
            <a:spLocks noGrp="1"/>
          </p:cNvSpPr>
          <p:nvPr>
            <p:ph type="body" sz="quarter" idx="13"/>
          </p:nvPr>
        </p:nvSpPr>
        <p:spPr>
          <a:xfrm>
            <a:off x="167639" y="192619"/>
            <a:ext cx="11241076" cy="649904"/>
          </a:xfrm>
        </p:spPr>
        <p:txBody>
          <a:bodyPr>
            <a:noAutofit/>
          </a:bodyPr>
          <a:lstStyle/>
          <a:p>
            <a:r>
              <a:rPr lang="en-US" dirty="0">
                <a:solidFill>
                  <a:schemeClr val="bg1"/>
                </a:solidFill>
              </a:rPr>
              <a:t>The </a:t>
            </a:r>
            <a:r>
              <a:rPr lang="en-US" dirty="0" err="1">
                <a:solidFill>
                  <a:schemeClr val="bg1"/>
                </a:solidFill>
              </a:rPr>
              <a:t>TradeLens</a:t>
            </a:r>
            <a:r>
              <a:rPr lang="en-US" dirty="0">
                <a:solidFill>
                  <a:schemeClr val="bg1"/>
                </a:solidFill>
              </a:rPr>
              <a:t> Platform - Digitizing the global supply chain</a:t>
            </a:r>
          </a:p>
          <a:p>
            <a:endParaRPr lang="en-US" dirty="0">
              <a:solidFill>
                <a:schemeClr val="bg1"/>
              </a:solidFill>
            </a:endParaRPr>
          </a:p>
        </p:txBody>
      </p:sp>
      <p:sp>
        <p:nvSpPr>
          <p:cNvPr id="280" name="Content Placeholder 21">
            <a:extLst>
              <a:ext uri="{FF2B5EF4-FFF2-40B4-BE49-F238E27FC236}">
                <a16:creationId xmlns:a16="http://schemas.microsoft.com/office/drawing/2014/main" id="{282ED248-FAD9-3747-9E59-F5C45CB27818}"/>
              </a:ext>
            </a:extLst>
          </p:cNvPr>
          <p:cNvSpPr txBox="1">
            <a:spLocks/>
          </p:cNvSpPr>
          <p:nvPr/>
        </p:nvSpPr>
        <p:spPr>
          <a:xfrm>
            <a:off x="298028" y="1548967"/>
            <a:ext cx="5892937" cy="4602423"/>
          </a:xfrm>
          <a:prstGeom prst="rect">
            <a:avLst/>
          </a:prstGeom>
        </p:spPr>
        <p:txBody>
          <a:bodyPr>
            <a:normAutofit/>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400" b="1" dirty="0"/>
              <a:t>Connects the ecosystem</a:t>
            </a:r>
          </a:p>
          <a:p>
            <a:pPr marL="0" indent="0">
              <a:buNone/>
            </a:pPr>
            <a:r>
              <a:rPr lang="en-GB" sz="2400" dirty="0"/>
              <a:t> </a:t>
            </a:r>
            <a:br>
              <a:rPr lang="en-GB" sz="2400" dirty="0"/>
            </a:br>
            <a:r>
              <a:rPr lang="en-GB" sz="2400" b="1" dirty="0"/>
              <a:t>Drives true information sharing</a:t>
            </a:r>
            <a:r>
              <a:rPr lang="en-GB" sz="2400" dirty="0"/>
              <a:t> </a:t>
            </a:r>
            <a:br>
              <a:rPr lang="en-GB" sz="2400" dirty="0"/>
            </a:br>
            <a:br>
              <a:rPr lang="en-GB" sz="2400" dirty="0"/>
            </a:br>
            <a:r>
              <a:rPr lang="en-GB" sz="2400" b="1" dirty="0"/>
              <a:t>Fosters collaboration and trust</a:t>
            </a:r>
            <a:br>
              <a:rPr lang="en-GB" sz="2400" dirty="0"/>
            </a:br>
            <a:br>
              <a:rPr lang="en-GB" sz="2400" dirty="0"/>
            </a:br>
            <a:r>
              <a:rPr lang="en-GB" sz="2400" b="1" dirty="0"/>
              <a:t>Spurs innovation</a:t>
            </a:r>
            <a:r>
              <a:rPr lang="en-GB" sz="2400" dirty="0"/>
              <a:t> </a:t>
            </a:r>
            <a:br>
              <a:rPr lang="en-GB" sz="2400" dirty="0"/>
            </a:br>
            <a:endParaRPr lang="en-GB" sz="2400" dirty="0"/>
          </a:p>
        </p:txBody>
      </p:sp>
      <p:grpSp>
        <p:nvGrpSpPr>
          <p:cNvPr id="2" name="Group 1">
            <a:extLst>
              <a:ext uri="{FF2B5EF4-FFF2-40B4-BE49-F238E27FC236}">
                <a16:creationId xmlns:a16="http://schemas.microsoft.com/office/drawing/2014/main" id="{6CE5CAAF-86BE-8544-A944-DB7369317C10}"/>
              </a:ext>
            </a:extLst>
          </p:cNvPr>
          <p:cNvGrpSpPr/>
          <p:nvPr/>
        </p:nvGrpSpPr>
        <p:grpSpPr>
          <a:xfrm>
            <a:off x="5858198" y="1071660"/>
            <a:ext cx="6499657" cy="5229314"/>
            <a:chOff x="4221263" y="862056"/>
            <a:chExt cx="4874743" cy="3921986"/>
          </a:xfrm>
        </p:grpSpPr>
        <p:sp>
          <p:nvSpPr>
            <p:cNvPr id="233" name="Oval 232">
              <a:extLst>
                <a:ext uri="{FF2B5EF4-FFF2-40B4-BE49-F238E27FC236}">
                  <a16:creationId xmlns:a16="http://schemas.microsoft.com/office/drawing/2014/main" id="{4023085B-181F-4443-8148-F32DBA133AB0}"/>
                </a:ext>
              </a:extLst>
            </p:cNvPr>
            <p:cNvSpPr/>
            <p:nvPr/>
          </p:nvSpPr>
          <p:spPr>
            <a:xfrm>
              <a:off x="5139796" y="1345738"/>
              <a:ext cx="3088116" cy="3088116"/>
            </a:xfrm>
            <a:prstGeom prst="ellipse">
              <a:avLst/>
            </a:prstGeom>
            <a:noFill/>
            <a:ln w="127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45D469A2-0FA8-4749-AA11-0E4BBEB1B60F}"/>
                </a:ext>
              </a:extLst>
            </p:cNvPr>
            <p:cNvSpPr/>
            <p:nvPr/>
          </p:nvSpPr>
          <p:spPr>
            <a:xfrm>
              <a:off x="7156839" y="1320892"/>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212E766B-86FF-D240-893F-557C03968C04}"/>
                </a:ext>
              </a:extLst>
            </p:cNvPr>
            <p:cNvSpPr/>
            <p:nvPr/>
          </p:nvSpPr>
          <p:spPr>
            <a:xfrm>
              <a:off x="7689580" y="180159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A6259A3D-38DE-5E42-BA5F-6284CF9D4B87}"/>
                </a:ext>
              </a:extLst>
            </p:cNvPr>
            <p:cNvSpPr/>
            <p:nvPr/>
          </p:nvSpPr>
          <p:spPr>
            <a:xfrm>
              <a:off x="7942477" y="252790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EB374AB8-81F5-4042-9115-077DBFC29851}"/>
                </a:ext>
              </a:extLst>
            </p:cNvPr>
            <p:cNvSpPr/>
            <p:nvPr/>
          </p:nvSpPr>
          <p:spPr>
            <a:xfrm>
              <a:off x="7888624" y="321273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4D6E9C88-A78B-2A43-9BAB-C91ABBAC567B}"/>
                </a:ext>
              </a:extLst>
            </p:cNvPr>
            <p:cNvSpPr/>
            <p:nvPr/>
          </p:nvSpPr>
          <p:spPr>
            <a:xfrm>
              <a:off x="7464868" y="38060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75D231D3-37E0-4247-BBE0-5CAD3D8ECBAA}"/>
                </a:ext>
              </a:extLst>
            </p:cNvPr>
            <p:cNvSpPr/>
            <p:nvPr/>
          </p:nvSpPr>
          <p:spPr>
            <a:xfrm>
              <a:off x="6797006" y="4158279"/>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AA3133FA-192A-E04B-8A9A-480355D7031B}"/>
                </a:ext>
              </a:extLst>
            </p:cNvPr>
            <p:cNvSpPr/>
            <p:nvPr/>
          </p:nvSpPr>
          <p:spPr>
            <a:xfrm>
              <a:off x="6051469" y="4120060"/>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C1725B0E-43A5-6D4E-8134-1EB2D6CBA14A}"/>
                </a:ext>
              </a:extLst>
            </p:cNvPr>
            <p:cNvSpPr/>
            <p:nvPr/>
          </p:nvSpPr>
          <p:spPr>
            <a:xfrm>
              <a:off x="5390773" y="379938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69605CE6-0A8B-3748-80CE-54B1F0A0960E}"/>
                </a:ext>
              </a:extLst>
            </p:cNvPr>
            <p:cNvSpPr/>
            <p:nvPr/>
          </p:nvSpPr>
          <p:spPr>
            <a:xfrm>
              <a:off x="5048779" y="3215666"/>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8F60AE8-F388-1F4F-A735-D11C548186EC}"/>
                </a:ext>
              </a:extLst>
            </p:cNvPr>
            <p:cNvSpPr/>
            <p:nvPr/>
          </p:nvSpPr>
          <p:spPr>
            <a:xfrm>
              <a:off x="4940850" y="252737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2A6CA9EA-73B3-5C4F-BFEC-9ECF58C7C468}"/>
                </a:ext>
              </a:extLst>
            </p:cNvPr>
            <p:cNvSpPr/>
            <p:nvPr/>
          </p:nvSpPr>
          <p:spPr>
            <a:xfrm>
              <a:off x="5082657" y="1984611"/>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D18BB8C6-F444-5B41-BD6A-409B8556B70F}"/>
                </a:ext>
              </a:extLst>
            </p:cNvPr>
            <p:cNvSpPr/>
            <p:nvPr/>
          </p:nvSpPr>
          <p:spPr>
            <a:xfrm>
              <a:off x="5752921" y="1347233"/>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EC625D68-3407-3C43-BDAE-1143F12BDA16}"/>
                </a:ext>
              </a:extLst>
            </p:cNvPr>
            <p:cNvSpPr/>
            <p:nvPr/>
          </p:nvSpPr>
          <p:spPr>
            <a:xfrm>
              <a:off x="6460087" y="1161725"/>
              <a:ext cx="442412" cy="400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C6CE00BA-5E89-104B-A85D-2EC8A790B122}"/>
                </a:ext>
              </a:extLst>
            </p:cNvPr>
            <p:cNvSpPr txBox="1"/>
            <p:nvPr/>
          </p:nvSpPr>
          <p:spPr>
            <a:xfrm>
              <a:off x="6224094" y="862056"/>
              <a:ext cx="933113" cy="161583"/>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Inland Transportation</a:t>
              </a:r>
            </a:p>
          </p:txBody>
        </p:sp>
        <p:sp>
          <p:nvSpPr>
            <p:cNvPr id="248" name="TextBox 247">
              <a:extLst>
                <a:ext uri="{FF2B5EF4-FFF2-40B4-BE49-F238E27FC236}">
                  <a16:creationId xmlns:a16="http://schemas.microsoft.com/office/drawing/2014/main" id="{C98CB1DA-216F-214D-A51F-CB12C8ECA39C}"/>
                </a:ext>
              </a:extLst>
            </p:cNvPr>
            <p:cNvSpPr txBox="1"/>
            <p:nvPr/>
          </p:nvSpPr>
          <p:spPr>
            <a:xfrm>
              <a:off x="7543054" y="1416929"/>
              <a:ext cx="933113" cy="253916"/>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Shippers / Beneficial Cargo Owner</a:t>
              </a:r>
            </a:p>
          </p:txBody>
        </p:sp>
        <p:sp>
          <p:nvSpPr>
            <p:cNvPr id="249" name="TextBox 248">
              <a:extLst>
                <a:ext uri="{FF2B5EF4-FFF2-40B4-BE49-F238E27FC236}">
                  <a16:creationId xmlns:a16="http://schemas.microsoft.com/office/drawing/2014/main" id="{B437F200-E6D9-E744-8AEF-D48251824081}"/>
                </a:ext>
              </a:extLst>
            </p:cNvPr>
            <p:cNvSpPr txBox="1"/>
            <p:nvPr/>
          </p:nvSpPr>
          <p:spPr>
            <a:xfrm>
              <a:off x="8031686" y="1875019"/>
              <a:ext cx="812939"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Supply Chain Visibility Systems</a:t>
              </a:r>
            </a:p>
          </p:txBody>
        </p:sp>
        <p:sp>
          <p:nvSpPr>
            <p:cNvPr id="250" name="TextBox 249">
              <a:extLst>
                <a:ext uri="{FF2B5EF4-FFF2-40B4-BE49-F238E27FC236}">
                  <a16:creationId xmlns:a16="http://schemas.microsoft.com/office/drawing/2014/main" id="{D66AACC7-CA58-8544-B5FE-3DB4E0E62887}"/>
                </a:ext>
              </a:extLst>
            </p:cNvPr>
            <p:cNvSpPr txBox="1"/>
            <p:nvPr/>
          </p:nvSpPr>
          <p:spPr>
            <a:xfrm>
              <a:off x="7857347" y="3896337"/>
              <a:ext cx="812939" cy="161583"/>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Authorities</a:t>
              </a:r>
            </a:p>
          </p:txBody>
        </p:sp>
        <p:sp>
          <p:nvSpPr>
            <p:cNvPr id="251" name="TextBox 250">
              <a:extLst>
                <a:ext uri="{FF2B5EF4-FFF2-40B4-BE49-F238E27FC236}">
                  <a16:creationId xmlns:a16="http://schemas.microsoft.com/office/drawing/2014/main" id="{655E5985-1960-A741-862B-B9245623BA9E}"/>
                </a:ext>
              </a:extLst>
            </p:cNvPr>
            <p:cNvSpPr txBox="1"/>
            <p:nvPr/>
          </p:nvSpPr>
          <p:spPr>
            <a:xfrm>
              <a:off x="6560874" y="4530126"/>
              <a:ext cx="887543" cy="253916"/>
            </a:xfrm>
            <a:prstGeom prst="rect">
              <a:avLst/>
            </a:prstGeom>
            <a:noFill/>
          </p:spPr>
          <p:txBody>
            <a:bodyPr wrap="square" rtlCol="0" anchor="t" anchorCtr="0">
              <a:spAutoFit/>
            </a:bodyPr>
            <a:lstStyle/>
            <a:p>
              <a:pPr algn="ctr" defTabSz="914354"/>
              <a:r>
                <a:rPr lang="en-GB" sz="800" dirty="0">
                  <a:solidFill>
                    <a:prstClr val="black"/>
                  </a:solidFill>
                  <a:ea typeface="Helvetica Neue for IBM Roman" charset="0"/>
                  <a:cs typeface="Helvetica Neue for IBM Roman" charset="0"/>
                </a:rPr>
                <a:t>Financial / Insurance Services </a:t>
              </a:r>
            </a:p>
          </p:txBody>
        </p:sp>
        <p:sp>
          <p:nvSpPr>
            <p:cNvPr id="252" name="TextBox 251">
              <a:extLst>
                <a:ext uri="{FF2B5EF4-FFF2-40B4-BE49-F238E27FC236}">
                  <a16:creationId xmlns:a16="http://schemas.microsoft.com/office/drawing/2014/main" id="{21BD6AB0-CDD0-EA47-B13E-27B2212458FD}"/>
                </a:ext>
              </a:extLst>
            </p:cNvPr>
            <p:cNvSpPr txBox="1"/>
            <p:nvPr/>
          </p:nvSpPr>
          <p:spPr>
            <a:xfrm>
              <a:off x="5170893" y="4369138"/>
              <a:ext cx="982840" cy="346249"/>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Port Community Systems; Terminal Operating Systems</a:t>
              </a:r>
            </a:p>
          </p:txBody>
        </p:sp>
        <p:sp>
          <p:nvSpPr>
            <p:cNvPr id="253" name="TextBox 252">
              <a:extLst>
                <a:ext uri="{FF2B5EF4-FFF2-40B4-BE49-F238E27FC236}">
                  <a16:creationId xmlns:a16="http://schemas.microsoft.com/office/drawing/2014/main" id="{B8451285-7F14-734C-893C-8836AA33A86E}"/>
                </a:ext>
              </a:extLst>
            </p:cNvPr>
            <p:cNvSpPr txBox="1"/>
            <p:nvPr/>
          </p:nvSpPr>
          <p:spPr>
            <a:xfrm>
              <a:off x="4645488" y="3960648"/>
              <a:ext cx="791814" cy="253916"/>
            </a:xfrm>
            <a:prstGeom prst="rect">
              <a:avLst/>
            </a:prstGeom>
            <a:noFill/>
          </p:spPr>
          <p:txBody>
            <a:bodyPr wrap="square" rtlCol="0" anchor="t" anchorCtr="0">
              <a:spAutoFit/>
            </a:bodyPr>
            <a:lstStyle/>
            <a:p>
              <a:pPr algn="r" defTabSz="914354"/>
              <a:r>
                <a:rPr lang="en-GB" sz="800" dirty="0">
                  <a:ea typeface="Helvetica Neue for IBM Roman" charset="0"/>
                  <a:cs typeface="Helvetica Neue for IBM Roman" charset="0"/>
                </a:rPr>
                <a:t>Freight Forwarders / 3PLs</a:t>
              </a:r>
            </a:p>
          </p:txBody>
        </p:sp>
        <p:sp>
          <p:nvSpPr>
            <p:cNvPr id="254" name="TextBox 253">
              <a:extLst>
                <a:ext uri="{FF2B5EF4-FFF2-40B4-BE49-F238E27FC236}">
                  <a16:creationId xmlns:a16="http://schemas.microsoft.com/office/drawing/2014/main" id="{928207E2-279D-A24C-95D5-9716544F67DE}"/>
                </a:ext>
              </a:extLst>
            </p:cNvPr>
            <p:cNvSpPr txBox="1"/>
            <p:nvPr/>
          </p:nvSpPr>
          <p:spPr>
            <a:xfrm>
              <a:off x="4542648" y="2045602"/>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Systems</a:t>
              </a:r>
            </a:p>
          </p:txBody>
        </p:sp>
        <p:sp>
          <p:nvSpPr>
            <p:cNvPr id="255" name="TextBox 254">
              <a:extLst>
                <a:ext uri="{FF2B5EF4-FFF2-40B4-BE49-F238E27FC236}">
                  <a16:creationId xmlns:a16="http://schemas.microsoft.com/office/drawing/2014/main" id="{D9B83B6A-5DB5-8A46-8513-C4FB04967C81}"/>
                </a:ext>
              </a:extLst>
            </p:cNvPr>
            <p:cNvSpPr txBox="1"/>
            <p:nvPr/>
          </p:nvSpPr>
          <p:spPr>
            <a:xfrm>
              <a:off x="5160779" y="1384771"/>
              <a:ext cx="628245" cy="253916"/>
            </a:xfrm>
            <a:prstGeom prst="rect">
              <a:avLst/>
            </a:prstGeom>
            <a:noFill/>
          </p:spPr>
          <p:txBody>
            <a:bodyPr wrap="square" rtlCol="0" anchor="t" anchorCtr="0">
              <a:spAutoFit/>
            </a:bodyPr>
            <a:lstStyle/>
            <a:p>
              <a:pPr algn="r" defTabSz="914354"/>
              <a:r>
                <a:rPr lang="en-GB" sz="800" dirty="0">
                  <a:solidFill>
                    <a:prstClr val="black"/>
                  </a:solidFill>
                  <a:ea typeface="Helvetica Neue for IBM Roman" charset="0"/>
                  <a:cs typeface="Helvetica Neue for IBM Roman" charset="0"/>
                </a:rPr>
                <a:t>Customs Brokers</a:t>
              </a:r>
            </a:p>
          </p:txBody>
        </p:sp>
        <p:pic>
          <p:nvPicPr>
            <p:cNvPr id="256" name="Picture 255">
              <a:extLst>
                <a:ext uri="{FF2B5EF4-FFF2-40B4-BE49-F238E27FC236}">
                  <a16:creationId xmlns:a16="http://schemas.microsoft.com/office/drawing/2014/main" id="{24375CA6-400B-834D-BEED-1F9398777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154" y="3824162"/>
              <a:ext cx="243557" cy="364607"/>
            </a:xfrm>
            <a:prstGeom prst="rect">
              <a:avLst/>
            </a:prstGeom>
          </p:spPr>
        </p:pic>
        <p:pic>
          <p:nvPicPr>
            <p:cNvPr id="257" name="Picture 256">
              <a:extLst>
                <a:ext uri="{FF2B5EF4-FFF2-40B4-BE49-F238E27FC236}">
                  <a16:creationId xmlns:a16="http://schemas.microsoft.com/office/drawing/2014/main" id="{B8658F7A-4434-C042-903D-4E3684F3A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658" y="3814394"/>
              <a:ext cx="222813" cy="333554"/>
            </a:xfrm>
            <a:prstGeom prst="rect">
              <a:avLst/>
            </a:prstGeom>
          </p:spPr>
        </p:pic>
        <p:pic>
          <p:nvPicPr>
            <p:cNvPr id="258" name="Picture 257">
              <a:extLst>
                <a:ext uri="{FF2B5EF4-FFF2-40B4-BE49-F238E27FC236}">
                  <a16:creationId xmlns:a16="http://schemas.microsoft.com/office/drawing/2014/main" id="{499F6D45-263D-3346-B7FD-553349288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757" y="1345488"/>
              <a:ext cx="234848" cy="351569"/>
            </a:xfrm>
            <a:prstGeom prst="rect">
              <a:avLst/>
            </a:prstGeom>
          </p:spPr>
        </p:pic>
        <p:pic>
          <p:nvPicPr>
            <p:cNvPr id="259" name="Picture 258">
              <a:extLst>
                <a:ext uri="{FF2B5EF4-FFF2-40B4-BE49-F238E27FC236}">
                  <a16:creationId xmlns:a16="http://schemas.microsoft.com/office/drawing/2014/main" id="{D69B3105-ED48-6147-AEFB-19BD85734C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352" y="4148695"/>
              <a:ext cx="227783" cy="340991"/>
            </a:xfrm>
            <a:prstGeom prst="rect">
              <a:avLst/>
            </a:prstGeom>
          </p:spPr>
        </p:pic>
        <p:pic>
          <p:nvPicPr>
            <p:cNvPr id="260" name="Picture 259">
              <a:extLst>
                <a:ext uri="{FF2B5EF4-FFF2-40B4-BE49-F238E27FC236}">
                  <a16:creationId xmlns:a16="http://schemas.microsoft.com/office/drawing/2014/main" id="{40EAFB62-2FA2-6E41-A229-FD2344A878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6968" y="1808254"/>
              <a:ext cx="260624" cy="390154"/>
            </a:xfrm>
            <a:prstGeom prst="rect">
              <a:avLst/>
            </a:prstGeom>
          </p:spPr>
        </p:pic>
        <p:pic>
          <p:nvPicPr>
            <p:cNvPr id="261" name="Picture 260">
              <a:extLst>
                <a:ext uri="{FF2B5EF4-FFF2-40B4-BE49-F238E27FC236}">
                  <a16:creationId xmlns:a16="http://schemas.microsoft.com/office/drawing/2014/main" id="{A347EA6E-B8DD-7846-B8EC-6F13F903B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708" y="3213201"/>
              <a:ext cx="229373" cy="343372"/>
            </a:xfrm>
            <a:prstGeom prst="rect">
              <a:avLst/>
            </a:prstGeom>
          </p:spPr>
        </p:pic>
        <p:pic>
          <p:nvPicPr>
            <p:cNvPr id="262" name="Picture 261">
              <a:extLst>
                <a:ext uri="{FF2B5EF4-FFF2-40B4-BE49-F238E27FC236}">
                  <a16:creationId xmlns:a16="http://schemas.microsoft.com/office/drawing/2014/main" id="{50727E4D-FBAB-8044-8E4F-9B85AFF9B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8461" y="2543005"/>
              <a:ext cx="229092" cy="342953"/>
            </a:xfrm>
            <a:prstGeom prst="rect">
              <a:avLst/>
            </a:prstGeom>
          </p:spPr>
        </p:pic>
        <p:sp>
          <p:nvSpPr>
            <p:cNvPr id="263" name="Rectangle 262">
              <a:extLst>
                <a:ext uri="{FF2B5EF4-FFF2-40B4-BE49-F238E27FC236}">
                  <a16:creationId xmlns:a16="http://schemas.microsoft.com/office/drawing/2014/main" id="{386B2B52-0002-234F-A58A-C6CB8EAF76B7}"/>
                </a:ext>
              </a:extLst>
            </p:cNvPr>
            <p:cNvSpPr/>
            <p:nvPr/>
          </p:nvSpPr>
          <p:spPr>
            <a:xfrm>
              <a:off x="5438436" y="2674434"/>
              <a:ext cx="2448343" cy="553998"/>
            </a:xfrm>
            <a:prstGeom prst="rect">
              <a:avLst/>
            </a:prstGeom>
            <a:noFill/>
          </p:spPr>
          <p:txBody>
            <a:bodyPr wrap="square">
              <a:spAutoFit/>
            </a:bodyPr>
            <a:lstStyle/>
            <a:p>
              <a:pPr algn="ctr"/>
              <a:r>
                <a:rPr lang="en-US" sz="1400" dirty="0">
                  <a:latin typeface="Impact" charset="0"/>
                  <a:ea typeface="Impact" charset="0"/>
                  <a:cs typeface="Impact" charset="0"/>
                </a:rPr>
                <a:t>THE PLATFORM IS BUILT ON AN OPEN TECHNOLOGY STACK AND IS UNDERPINNED BY BLOCKCHAIN TECHNOLOGY</a:t>
              </a:r>
            </a:p>
          </p:txBody>
        </p:sp>
        <p:pic>
          <p:nvPicPr>
            <p:cNvPr id="264" name="Picture 263">
              <a:extLst>
                <a:ext uri="{FF2B5EF4-FFF2-40B4-BE49-F238E27FC236}">
                  <a16:creationId xmlns:a16="http://schemas.microsoft.com/office/drawing/2014/main" id="{6CFBF295-3202-FC40-A75B-077C0DD157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7918" y="3240429"/>
              <a:ext cx="225623" cy="337760"/>
            </a:xfrm>
            <a:prstGeom prst="rect">
              <a:avLst/>
            </a:prstGeom>
          </p:spPr>
        </p:pic>
        <p:pic>
          <p:nvPicPr>
            <p:cNvPr id="265" name="Picture 264">
              <a:extLst>
                <a:ext uri="{FF2B5EF4-FFF2-40B4-BE49-F238E27FC236}">
                  <a16:creationId xmlns:a16="http://schemas.microsoft.com/office/drawing/2014/main" id="{0842E145-0AF9-164A-B322-700BD60A6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8882" y="1345488"/>
              <a:ext cx="217338" cy="325356"/>
            </a:xfrm>
            <a:prstGeom prst="rect">
              <a:avLst/>
            </a:prstGeom>
          </p:spPr>
        </p:pic>
        <p:pic>
          <p:nvPicPr>
            <p:cNvPr id="266" name="Picture 265">
              <a:extLst>
                <a:ext uri="{FF2B5EF4-FFF2-40B4-BE49-F238E27FC236}">
                  <a16:creationId xmlns:a16="http://schemas.microsoft.com/office/drawing/2014/main" id="{C8BCB1C2-90BD-6348-872F-3471D601AF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6671" y="2551015"/>
              <a:ext cx="246250" cy="368638"/>
            </a:xfrm>
            <a:prstGeom prst="rect">
              <a:avLst/>
            </a:prstGeom>
          </p:spPr>
        </p:pic>
        <p:pic>
          <p:nvPicPr>
            <p:cNvPr id="267" name="Picture 266">
              <a:extLst>
                <a:ext uri="{FF2B5EF4-FFF2-40B4-BE49-F238E27FC236}">
                  <a16:creationId xmlns:a16="http://schemas.microsoft.com/office/drawing/2014/main" id="{E0108D63-2571-9847-A118-F690482E7A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217" y="4273241"/>
              <a:ext cx="164994" cy="246998"/>
            </a:xfrm>
            <a:prstGeom prst="rect">
              <a:avLst/>
            </a:prstGeom>
          </p:spPr>
        </p:pic>
        <p:pic>
          <p:nvPicPr>
            <p:cNvPr id="268" name="Picture 267">
              <a:extLst>
                <a:ext uri="{FF2B5EF4-FFF2-40B4-BE49-F238E27FC236}">
                  <a16:creationId xmlns:a16="http://schemas.microsoft.com/office/drawing/2014/main" id="{8ADEC6B3-C912-EB41-8B61-C6C83E339B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34430" y="4273241"/>
              <a:ext cx="164128" cy="245700"/>
            </a:xfrm>
            <a:prstGeom prst="rect">
              <a:avLst/>
            </a:prstGeom>
          </p:spPr>
        </p:pic>
        <p:grpSp>
          <p:nvGrpSpPr>
            <p:cNvPr id="269" name="Group 268">
              <a:extLst>
                <a:ext uri="{FF2B5EF4-FFF2-40B4-BE49-F238E27FC236}">
                  <a16:creationId xmlns:a16="http://schemas.microsoft.com/office/drawing/2014/main" id="{50042F55-266F-7B46-AAF3-2A154070864E}"/>
                </a:ext>
              </a:extLst>
            </p:cNvPr>
            <p:cNvGrpSpPr/>
            <p:nvPr/>
          </p:nvGrpSpPr>
          <p:grpSpPr>
            <a:xfrm>
              <a:off x="6514644" y="1024544"/>
              <a:ext cx="370571" cy="530724"/>
              <a:chOff x="4655352" y="4959133"/>
              <a:chExt cx="716177" cy="1025695"/>
            </a:xfrm>
          </p:grpSpPr>
          <p:pic>
            <p:nvPicPr>
              <p:cNvPr id="270" name="Picture 269">
                <a:extLst>
                  <a:ext uri="{FF2B5EF4-FFF2-40B4-BE49-F238E27FC236}">
                    <a16:creationId xmlns:a16="http://schemas.microsoft.com/office/drawing/2014/main" id="{A23E1A66-748B-CD40-AC17-C6CEEC731E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34975" y="5480828"/>
                <a:ext cx="336554" cy="503823"/>
              </a:xfrm>
              <a:prstGeom prst="rect">
                <a:avLst/>
              </a:prstGeom>
            </p:spPr>
          </p:pic>
          <p:pic>
            <p:nvPicPr>
              <p:cNvPr id="272" name="Picture 271">
                <a:extLst>
                  <a:ext uri="{FF2B5EF4-FFF2-40B4-BE49-F238E27FC236}">
                    <a16:creationId xmlns:a16="http://schemas.microsoft.com/office/drawing/2014/main" id="{F0B8278C-4796-BF41-99CC-15E8CAC275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42157" y="4959133"/>
                <a:ext cx="336672" cy="504000"/>
              </a:xfrm>
              <a:prstGeom prst="rect">
                <a:avLst/>
              </a:prstGeom>
            </p:spPr>
          </p:pic>
          <p:pic>
            <p:nvPicPr>
              <p:cNvPr id="273" name="Picture 272">
                <a:extLst>
                  <a:ext uri="{FF2B5EF4-FFF2-40B4-BE49-F238E27FC236}">
                    <a16:creationId xmlns:a16="http://schemas.microsoft.com/office/drawing/2014/main" id="{E30D2F38-90FA-ED43-BBE8-F490CCC2E96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5352" y="5480828"/>
                <a:ext cx="336672" cy="504000"/>
              </a:xfrm>
              <a:prstGeom prst="rect">
                <a:avLst/>
              </a:prstGeom>
            </p:spPr>
          </p:pic>
        </p:grpSp>
        <p:pic>
          <p:nvPicPr>
            <p:cNvPr id="274" name="Picture 273">
              <a:extLst>
                <a:ext uri="{FF2B5EF4-FFF2-40B4-BE49-F238E27FC236}">
                  <a16:creationId xmlns:a16="http://schemas.microsoft.com/office/drawing/2014/main" id="{64A50814-F19D-A446-9B64-D893B958491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47778" y="2015307"/>
              <a:ext cx="303722" cy="344780"/>
            </a:xfrm>
            <a:prstGeom prst="rect">
              <a:avLst/>
            </a:prstGeom>
          </p:spPr>
        </p:pic>
        <p:pic>
          <p:nvPicPr>
            <p:cNvPr id="275" name="Picture 274">
              <a:extLst>
                <a:ext uri="{FF2B5EF4-FFF2-40B4-BE49-F238E27FC236}">
                  <a16:creationId xmlns:a16="http://schemas.microsoft.com/office/drawing/2014/main" id="{467506EE-7E7A-BA4E-8721-7CE71359CE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1049" y="2301515"/>
              <a:ext cx="323117" cy="324783"/>
            </a:xfrm>
            <a:prstGeom prst="rect">
              <a:avLst/>
            </a:prstGeom>
          </p:spPr>
        </p:pic>
        <p:sp>
          <p:nvSpPr>
            <p:cNvPr id="281" name="TextBox 280">
              <a:extLst>
                <a:ext uri="{FF2B5EF4-FFF2-40B4-BE49-F238E27FC236}">
                  <a16:creationId xmlns:a16="http://schemas.microsoft.com/office/drawing/2014/main" id="{ECC96421-04E1-7448-A5D9-D2C36C5AB1B1}"/>
                </a:ext>
              </a:extLst>
            </p:cNvPr>
            <p:cNvSpPr txBox="1"/>
            <p:nvPr/>
          </p:nvSpPr>
          <p:spPr>
            <a:xfrm>
              <a:off x="4221263" y="2628002"/>
              <a:ext cx="687678" cy="253916"/>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Ports and Terminals</a:t>
              </a:r>
            </a:p>
          </p:txBody>
        </p:sp>
        <p:sp>
          <p:nvSpPr>
            <p:cNvPr id="282" name="TextBox 281">
              <a:extLst>
                <a:ext uri="{FF2B5EF4-FFF2-40B4-BE49-F238E27FC236}">
                  <a16:creationId xmlns:a16="http://schemas.microsoft.com/office/drawing/2014/main" id="{06A517D1-4343-854D-ABC4-7C16C9CCB177}"/>
                </a:ext>
              </a:extLst>
            </p:cNvPr>
            <p:cNvSpPr txBox="1"/>
            <p:nvPr/>
          </p:nvSpPr>
          <p:spPr>
            <a:xfrm>
              <a:off x="4301117" y="3351295"/>
              <a:ext cx="791814" cy="161583"/>
            </a:xfrm>
            <a:prstGeom prst="rect">
              <a:avLst/>
            </a:prstGeom>
            <a:noFill/>
          </p:spPr>
          <p:txBody>
            <a:bodyPr wrap="square" rtlCol="0" anchor="t" anchorCtr="0">
              <a:spAutoFit/>
            </a:bodyPr>
            <a:lstStyle/>
            <a:p>
              <a:pPr algn="r" defTabSz="914354"/>
              <a:r>
                <a:rPr lang="en-GB" sz="800">
                  <a:solidFill>
                    <a:prstClr val="black"/>
                  </a:solidFill>
                  <a:ea typeface="Helvetica Neue for IBM Roman" charset="0"/>
                  <a:cs typeface="Helvetica Neue for IBM Roman" charset="0"/>
                </a:rPr>
                <a:t>Ocean Carriers</a:t>
              </a:r>
            </a:p>
          </p:txBody>
        </p:sp>
        <p:sp>
          <p:nvSpPr>
            <p:cNvPr id="283" name="TextBox 282">
              <a:extLst>
                <a:ext uri="{FF2B5EF4-FFF2-40B4-BE49-F238E27FC236}">
                  <a16:creationId xmlns:a16="http://schemas.microsoft.com/office/drawing/2014/main" id="{B04851C9-54DB-2F43-80E1-6E6B1762279B}"/>
                </a:ext>
              </a:extLst>
            </p:cNvPr>
            <p:cNvSpPr txBox="1"/>
            <p:nvPr/>
          </p:nvSpPr>
          <p:spPr>
            <a:xfrm>
              <a:off x="8331036" y="2593173"/>
              <a:ext cx="673530" cy="253916"/>
            </a:xfrm>
            <a:prstGeom prst="rect">
              <a:avLst/>
            </a:prstGeom>
            <a:noFill/>
          </p:spPr>
          <p:txBody>
            <a:bodyPr wrap="square" rtlCol="0" anchor="t" anchorCtr="0">
              <a:spAutoFit/>
            </a:bodyPr>
            <a:lstStyle/>
            <a:p>
              <a:pPr defTabSz="914354"/>
              <a:r>
                <a:rPr lang="en-GB" sz="800">
                  <a:solidFill>
                    <a:prstClr val="black"/>
                  </a:solidFill>
                  <a:ea typeface="Helvetica Neue for IBM Roman" charset="0"/>
                  <a:cs typeface="Helvetica Neue for IBM Roman" charset="0"/>
                </a:rPr>
                <a:t>Trade Associations</a:t>
              </a:r>
            </a:p>
          </p:txBody>
        </p:sp>
        <p:sp>
          <p:nvSpPr>
            <p:cNvPr id="284" name="TextBox 283">
              <a:extLst>
                <a:ext uri="{FF2B5EF4-FFF2-40B4-BE49-F238E27FC236}">
                  <a16:creationId xmlns:a16="http://schemas.microsoft.com/office/drawing/2014/main" id="{00E9290E-4C5A-1A4A-B045-ADBEADBFFC10}"/>
                </a:ext>
              </a:extLst>
            </p:cNvPr>
            <p:cNvSpPr txBox="1"/>
            <p:nvPr/>
          </p:nvSpPr>
          <p:spPr>
            <a:xfrm>
              <a:off x="8317553" y="3212795"/>
              <a:ext cx="778453" cy="438581"/>
            </a:xfrm>
            <a:prstGeom prst="rect">
              <a:avLst/>
            </a:prstGeom>
            <a:noFill/>
          </p:spPr>
          <p:txBody>
            <a:bodyPr wrap="square" rtlCol="0" anchor="t" anchorCtr="0">
              <a:spAutoFit/>
            </a:bodyPr>
            <a:lstStyle/>
            <a:p>
              <a:pPr defTabSz="914354"/>
              <a:r>
                <a:rPr lang="en-GB" sz="800" dirty="0">
                  <a:solidFill>
                    <a:prstClr val="black"/>
                  </a:solidFill>
                  <a:ea typeface="Helvetica Neue for IBM Roman" charset="0"/>
                  <a:cs typeface="Helvetica Neue for IBM Roman" charset="0"/>
                </a:rPr>
                <a:t>Supply Chain / Transportation Management Systems</a:t>
              </a:r>
            </a:p>
          </p:txBody>
        </p:sp>
      </p:grpSp>
      <p:pic>
        <p:nvPicPr>
          <p:cNvPr id="51" name="Picture 50">
            <a:extLst>
              <a:ext uri="{FF2B5EF4-FFF2-40B4-BE49-F238E27FC236}">
                <a16:creationId xmlns:a16="http://schemas.microsoft.com/office/drawing/2014/main" id="{C351C1B8-5298-414C-B0AE-C5069A06AD17}"/>
              </a:ext>
            </a:extLst>
          </p:cNvPr>
          <p:cNvPicPr>
            <a:picLocks noChangeAspect="1"/>
          </p:cNvPicPr>
          <p:nvPr/>
        </p:nvPicPr>
        <p:blipFill>
          <a:blip r:embed="rId19"/>
          <a:stretch>
            <a:fillRect/>
          </a:stretch>
        </p:blipFill>
        <p:spPr>
          <a:xfrm>
            <a:off x="7605121" y="3028225"/>
            <a:ext cx="2952152" cy="1178428"/>
          </a:xfrm>
          <a:prstGeom prst="rect">
            <a:avLst/>
          </a:prstGeom>
        </p:spPr>
      </p:pic>
    </p:spTree>
    <p:extLst>
      <p:ext uri="{BB962C8B-B14F-4D97-AF65-F5344CB8AC3E}">
        <p14:creationId xmlns:p14="http://schemas.microsoft.com/office/powerpoint/2010/main" val="44260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a:extLst>
              <a:ext uri="{FF2B5EF4-FFF2-40B4-BE49-F238E27FC236}">
                <a16:creationId xmlns:a16="http://schemas.microsoft.com/office/drawing/2014/main" id="{009BCF22-FC7B-8145-8EED-09A9BD2DFFBF}"/>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1491920" y="1735139"/>
            <a:ext cx="1756171" cy="1314000"/>
          </a:xfrm>
          <a:prstGeom prst="rect">
            <a:avLst/>
          </a:prstGeom>
        </p:spPr>
      </p:pic>
      <p:pic>
        <p:nvPicPr>
          <p:cNvPr id="154" name="Picture 153">
            <a:extLst>
              <a:ext uri="{FF2B5EF4-FFF2-40B4-BE49-F238E27FC236}">
                <a16:creationId xmlns:a16="http://schemas.microsoft.com/office/drawing/2014/main" id="{ADE2AC11-D00F-314A-8CD1-0376A2A25C19}"/>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6396721" y="1736819"/>
            <a:ext cx="1756207" cy="1314000"/>
          </a:xfrm>
          <a:prstGeom prst="rect">
            <a:avLst/>
          </a:prstGeom>
        </p:spPr>
      </p:pic>
      <p:pic>
        <p:nvPicPr>
          <p:cNvPr id="155" name="Picture 154">
            <a:extLst>
              <a:ext uri="{FF2B5EF4-FFF2-40B4-BE49-F238E27FC236}">
                <a16:creationId xmlns:a16="http://schemas.microsoft.com/office/drawing/2014/main" id="{4BE79986-3208-AF4A-A33E-808572FBA1BF}"/>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93" name="Shared Ledger text">
            <a:extLst>
              <a:ext uri="{FF2B5EF4-FFF2-40B4-BE49-F238E27FC236}">
                <a16:creationId xmlns:a16="http://schemas.microsoft.com/office/drawing/2014/main" id="{41AEF38B-37AB-E344-B765-5D3E0A6A0474}"/>
              </a:ext>
            </a:extLst>
          </p:cNvPr>
          <p:cNvSpPr>
            <a:spLocks noChangeArrowheads="1"/>
          </p:cNvSpPr>
          <p:nvPr/>
        </p:nvSpPr>
        <p:spPr bwMode="auto">
          <a:xfrm>
            <a:off x="1492512" y="3503958"/>
            <a:ext cx="1756171" cy="2846933"/>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Append-only distributed system of record shared across business network</a:t>
            </a:r>
          </a:p>
          <a:p>
            <a:pPr defTabSz="457178">
              <a:spcAft>
                <a:spcPts val="600"/>
              </a:spcAft>
            </a:pPr>
            <a:r>
              <a:rPr lang="en-US" sz="1200" dirty="0"/>
              <a:t>A network of industry participants maintains a distributed, permissioned ledger with copies of document filings, relevant supply chain events, authority approval status, and full audit history; every change results in a new, immutable block</a:t>
            </a:r>
            <a:endParaRPr lang="en-GB" sz="1200" dirty="0"/>
          </a:p>
        </p:txBody>
      </p:sp>
      <p:sp>
        <p:nvSpPr>
          <p:cNvPr id="94" name="Smart Contract text">
            <a:extLst>
              <a:ext uri="{FF2B5EF4-FFF2-40B4-BE49-F238E27FC236}">
                <a16:creationId xmlns:a16="http://schemas.microsoft.com/office/drawing/2014/main" id="{3D13FDCF-0E21-D543-B6AD-A760E9B6C8DD}"/>
              </a:ext>
            </a:extLst>
          </p:cNvPr>
          <p:cNvSpPr>
            <a:spLocks noChangeArrowheads="1"/>
          </p:cNvSpPr>
          <p:nvPr/>
        </p:nvSpPr>
        <p:spPr bwMode="auto">
          <a:xfrm>
            <a:off x="3950907" y="3503958"/>
            <a:ext cx="1883924" cy="2662267"/>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Shared business logic governing what transactions may be written to the ledger</a:t>
            </a:r>
          </a:p>
          <a:p>
            <a:pPr defTabSz="457178">
              <a:spcAft>
                <a:spcPts val="600"/>
              </a:spcAft>
            </a:pPr>
            <a:r>
              <a:rPr lang="en-US" sz="1200" dirty="0"/>
              <a:t>Cross-organizational business processes, such as import and export clearance, are pre-programmed and built into Blockchain and distributed to and executed on the network, preventing any member from changing the business logic</a:t>
            </a:r>
            <a:endParaRPr lang="en-GB" sz="1200" dirty="0"/>
          </a:p>
        </p:txBody>
      </p:sp>
      <p:sp>
        <p:nvSpPr>
          <p:cNvPr id="95" name="Privacy text">
            <a:extLst>
              <a:ext uri="{FF2B5EF4-FFF2-40B4-BE49-F238E27FC236}">
                <a16:creationId xmlns:a16="http://schemas.microsoft.com/office/drawing/2014/main" id="{73C8D33C-3BD0-1C4A-B6B0-CE939BF8F020}"/>
              </a:ext>
            </a:extLst>
          </p:cNvPr>
          <p:cNvSpPr>
            <a:spLocks noChangeArrowheads="1"/>
          </p:cNvSpPr>
          <p:nvPr/>
        </p:nvSpPr>
        <p:spPr bwMode="auto">
          <a:xfrm>
            <a:off x="6405128" y="3503960"/>
            <a:ext cx="1888131" cy="2108269"/>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Ensuring appropriate visibility; transactions are secure, authenticated and verifiable</a:t>
            </a:r>
          </a:p>
          <a:p>
            <a:pPr defTabSz="457178">
              <a:spcAft>
                <a:spcPts val="600"/>
              </a:spcAft>
            </a:pPr>
            <a:r>
              <a:rPr lang="en-GB" sz="1200" dirty="0"/>
              <a:t>Cryptography enables permissioned access so only the parties participating in a </a:t>
            </a:r>
            <a:br>
              <a:rPr lang="en-GB" sz="1200" dirty="0"/>
            </a:br>
            <a:r>
              <a:rPr lang="en-GB" sz="1200" dirty="0"/>
              <a:t>specific shipment can submit, edit or approve related data </a:t>
            </a:r>
          </a:p>
        </p:txBody>
      </p:sp>
      <p:sp>
        <p:nvSpPr>
          <p:cNvPr id="96" name="Trust text">
            <a:extLst>
              <a:ext uri="{FF2B5EF4-FFF2-40B4-BE49-F238E27FC236}">
                <a16:creationId xmlns:a16="http://schemas.microsoft.com/office/drawing/2014/main" id="{8DC43645-E8A4-B340-B02F-C3D5EC7DA4D8}"/>
              </a:ext>
            </a:extLst>
          </p:cNvPr>
          <p:cNvSpPr>
            <a:spLocks noChangeArrowheads="1"/>
          </p:cNvSpPr>
          <p:nvPr/>
        </p:nvSpPr>
        <p:spPr bwMode="auto">
          <a:xfrm>
            <a:off x="8863558" y="3503959"/>
            <a:ext cx="1758329" cy="2292935"/>
          </a:xfrm>
          <a:prstGeom prst="rect">
            <a:avLst/>
          </a:prstGeom>
          <a:noFill/>
          <a:ln w="25400" algn="ctr">
            <a:noFill/>
            <a:miter lim="800000"/>
            <a:headEnd/>
            <a:tailEnd/>
          </a:ln>
        </p:spPr>
        <p:txBody>
          <a:bodyPr wrap="square" lIns="0" tIns="0" rIns="0" bIns="0" anchor="t" anchorCtr="0">
            <a:spAutoFit/>
          </a:bodyPr>
          <a:lstStyle/>
          <a:p>
            <a:pPr defTabSz="457178">
              <a:spcAft>
                <a:spcPts val="600"/>
              </a:spcAft>
            </a:pPr>
            <a:r>
              <a:rPr lang="en-GB" sz="1200" b="1" dirty="0"/>
              <a:t>Transactions are endorsed by relevant participants</a:t>
            </a:r>
          </a:p>
          <a:p>
            <a:pPr defTabSz="457178">
              <a:spcAft>
                <a:spcPts val="600"/>
              </a:spcAft>
            </a:pPr>
            <a:r>
              <a:rPr lang="en-US" sz="1200" dirty="0"/>
              <a:t>Information such as documentation filings and authority approvals can only be changed if endorsed by the parties taking part in the shipment; full audit history maintained on the </a:t>
            </a:r>
            <a:r>
              <a:rPr lang="en-US" sz="1200" dirty="0" err="1"/>
              <a:t>Blockchain</a:t>
            </a:r>
            <a:endParaRPr lang="en-GB" sz="1200" dirty="0"/>
          </a:p>
        </p:txBody>
      </p:sp>
      <p:sp>
        <p:nvSpPr>
          <p:cNvPr id="120" name="Rectangle 119">
            <a:extLst>
              <a:ext uri="{FF2B5EF4-FFF2-40B4-BE49-F238E27FC236}">
                <a16:creationId xmlns:a16="http://schemas.microsoft.com/office/drawing/2014/main" id="{B2982618-5987-E745-AF7D-067AB594E8CC}"/>
              </a:ext>
            </a:extLst>
          </p:cNvPr>
          <p:cNvSpPr/>
          <p:nvPr/>
        </p:nvSpPr>
        <p:spPr>
          <a:xfrm>
            <a:off x="1492513" y="3050821"/>
            <a:ext cx="9129375" cy="395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36">
            <a:extLst>
              <a:ext uri="{FF2B5EF4-FFF2-40B4-BE49-F238E27FC236}">
                <a16:creationId xmlns:a16="http://schemas.microsoft.com/office/drawing/2014/main" id="{A4AB8B99-2223-1546-815F-3E903E0F1BCD}"/>
              </a:ext>
            </a:extLst>
          </p:cNvPr>
          <p:cNvSpPr>
            <a:spLocks noGrp="1"/>
          </p:cNvSpPr>
          <p:nvPr>
            <p:ph type="body" sz="quarter" idx="13"/>
          </p:nvPr>
        </p:nvSpPr>
        <p:spPr>
          <a:xfrm>
            <a:off x="167640" y="192619"/>
            <a:ext cx="10358120" cy="1348931"/>
          </a:xfrm>
        </p:spPr>
        <p:txBody>
          <a:bodyPr>
            <a:normAutofit/>
          </a:bodyPr>
          <a:lstStyle/>
          <a:p>
            <a:r>
              <a:rPr lang="en-US" dirty="0" err="1"/>
              <a:t>TradeLens</a:t>
            </a:r>
            <a:r>
              <a:rPr lang="en-US" dirty="0"/>
              <a:t> and Blockchain</a:t>
            </a:r>
          </a:p>
        </p:txBody>
      </p:sp>
      <p:sp>
        <p:nvSpPr>
          <p:cNvPr id="3" name="Slide Number Placeholder 2">
            <a:extLst>
              <a:ext uri="{FF2B5EF4-FFF2-40B4-BE49-F238E27FC236}">
                <a16:creationId xmlns:a16="http://schemas.microsoft.com/office/drawing/2014/main" id="{E20AD115-7390-C344-9875-7848AF194054}"/>
              </a:ext>
            </a:extLst>
          </p:cNvPr>
          <p:cNvSpPr>
            <a:spLocks noGrp="1"/>
          </p:cNvSpPr>
          <p:nvPr>
            <p:ph type="sldNum" sz="quarter" idx="4294967295"/>
          </p:nvPr>
        </p:nvSpPr>
        <p:spPr>
          <a:xfrm>
            <a:off x="0" y="0"/>
            <a:ext cx="0" cy="0"/>
          </a:xfrm>
        </p:spPr>
        <p:txBody>
          <a:bodyPr/>
          <a:lstStyle/>
          <a:p>
            <a:r>
              <a:rPr lang="en-US" dirty="0"/>
              <a:t>                       </a:t>
            </a:r>
          </a:p>
        </p:txBody>
      </p:sp>
      <p:pic>
        <p:nvPicPr>
          <p:cNvPr id="83" name="Picture 82">
            <a:extLst>
              <a:ext uri="{FF2B5EF4-FFF2-40B4-BE49-F238E27FC236}">
                <a16:creationId xmlns:a16="http://schemas.microsoft.com/office/drawing/2014/main" id="{44446C67-2971-A648-99D7-638B3BBDC6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1920" y="1735139"/>
            <a:ext cx="1756171" cy="1314000"/>
          </a:xfrm>
          <a:prstGeom prst="rect">
            <a:avLst/>
          </a:prstGeom>
        </p:spPr>
      </p:pic>
      <p:sp>
        <p:nvSpPr>
          <p:cNvPr id="75" name="Text Box 74">
            <a:extLst>
              <a:ext uri="{FF2B5EF4-FFF2-40B4-BE49-F238E27FC236}">
                <a16:creationId xmlns:a16="http://schemas.microsoft.com/office/drawing/2014/main" id="{471EFD2C-9B0E-AE4E-BE50-CC66BD491D01}"/>
              </a:ext>
            </a:extLst>
          </p:cNvPr>
          <p:cNvSpPr txBox="1">
            <a:spLocks noChangeArrowheads="1"/>
          </p:cNvSpPr>
          <p:nvPr/>
        </p:nvSpPr>
        <p:spPr bwMode="auto">
          <a:xfrm>
            <a:off x="1492512" y="3110188"/>
            <a:ext cx="1756171"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Shared ledger</a:t>
            </a:r>
            <a:endParaRPr lang="en-US" sz="1400" cap="all" dirty="0">
              <a:solidFill>
                <a:schemeClr val="tx2"/>
              </a:solidFill>
              <a:latin typeface="Impact" panose="020B0806030902050204" pitchFamily="34" charset="0"/>
            </a:endParaRPr>
          </a:p>
        </p:txBody>
      </p:sp>
      <p:sp>
        <p:nvSpPr>
          <p:cNvPr id="78" name="Text Box 74">
            <a:extLst>
              <a:ext uri="{FF2B5EF4-FFF2-40B4-BE49-F238E27FC236}">
                <a16:creationId xmlns:a16="http://schemas.microsoft.com/office/drawing/2014/main" id="{2F256CAB-23A5-6F4A-972C-268F31C3D025}"/>
              </a:ext>
            </a:extLst>
          </p:cNvPr>
          <p:cNvSpPr txBox="1">
            <a:spLocks noChangeArrowheads="1"/>
          </p:cNvSpPr>
          <p:nvPr/>
        </p:nvSpPr>
        <p:spPr bwMode="auto">
          <a:xfrm>
            <a:off x="3946737" y="3110188"/>
            <a:ext cx="1752000"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Smart contract</a:t>
            </a:r>
            <a:endParaRPr lang="en-US" sz="1400" cap="all" dirty="0">
              <a:solidFill>
                <a:schemeClr val="tx2"/>
              </a:solidFill>
              <a:latin typeface="Impact" panose="020B0806030902050204" pitchFamily="34" charset="0"/>
            </a:endParaRPr>
          </a:p>
        </p:txBody>
      </p:sp>
      <p:pic>
        <p:nvPicPr>
          <p:cNvPr id="80" name="Picture 79">
            <a:extLst>
              <a:ext uri="{FF2B5EF4-FFF2-40B4-BE49-F238E27FC236}">
                <a16:creationId xmlns:a16="http://schemas.microsoft.com/office/drawing/2014/main" id="{F1581A82-66B5-A34B-9520-7EC1B0ED487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96721" y="1736819"/>
            <a:ext cx="1756207" cy="1314000"/>
          </a:xfrm>
          <a:prstGeom prst="rect">
            <a:avLst/>
          </a:prstGeom>
        </p:spPr>
      </p:pic>
      <p:sp>
        <p:nvSpPr>
          <p:cNvPr id="81" name="Text Box 74">
            <a:extLst>
              <a:ext uri="{FF2B5EF4-FFF2-40B4-BE49-F238E27FC236}">
                <a16:creationId xmlns:a16="http://schemas.microsoft.com/office/drawing/2014/main" id="{534D4F12-CE7F-D44D-9FBA-3FAFE4E4B1BE}"/>
              </a:ext>
            </a:extLst>
          </p:cNvPr>
          <p:cNvSpPr txBox="1">
            <a:spLocks noChangeArrowheads="1"/>
          </p:cNvSpPr>
          <p:nvPr/>
        </p:nvSpPr>
        <p:spPr bwMode="auto">
          <a:xfrm>
            <a:off x="6405130"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privacy</a:t>
            </a:r>
            <a:endParaRPr lang="en-US" sz="1400" cap="all" dirty="0">
              <a:solidFill>
                <a:schemeClr val="tx2"/>
              </a:solidFill>
              <a:latin typeface="Impact" panose="020B0806030902050204" pitchFamily="34" charset="0"/>
            </a:endParaRPr>
          </a:p>
        </p:txBody>
      </p:sp>
      <p:pic>
        <p:nvPicPr>
          <p:cNvPr id="85" name="Picture 84">
            <a:extLst>
              <a:ext uri="{FF2B5EF4-FFF2-40B4-BE49-F238E27FC236}">
                <a16:creationId xmlns:a16="http://schemas.microsoft.com/office/drawing/2014/main" id="{EDA2D5B6-F89B-3E49-B50C-F69049F09C4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55150" y="1736819"/>
            <a:ext cx="1758329" cy="1314000"/>
          </a:xfrm>
          <a:prstGeom prst="rect">
            <a:avLst/>
          </a:prstGeom>
        </p:spPr>
      </p:pic>
      <p:sp>
        <p:nvSpPr>
          <p:cNvPr id="86" name="Text Box 74">
            <a:extLst>
              <a:ext uri="{FF2B5EF4-FFF2-40B4-BE49-F238E27FC236}">
                <a16:creationId xmlns:a16="http://schemas.microsoft.com/office/drawing/2014/main" id="{BE325453-7D5C-6546-913C-974C33D6D218}"/>
              </a:ext>
            </a:extLst>
          </p:cNvPr>
          <p:cNvSpPr txBox="1">
            <a:spLocks noChangeArrowheads="1"/>
          </p:cNvSpPr>
          <p:nvPr/>
        </p:nvSpPr>
        <p:spPr bwMode="auto">
          <a:xfrm>
            <a:off x="8865681" y="3110188"/>
            <a:ext cx="1756207" cy="215444"/>
          </a:xfrm>
          <a:prstGeom prst="rect">
            <a:avLst/>
          </a:prstGeom>
          <a:noFill/>
          <a:ln w="9525">
            <a:noFill/>
            <a:miter lim="800000"/>
            <a:headEnd/>
            <a:tailEnd/>
          </a:ln>
        </p:spPr>
        <p:txBody>
          <a:bodyPr wrap="square" lIns="0" tIns="0" rIns="0" bIns="0">
            <a:spAutoFit/>
          </a:bodyPr>
          <a:lstStyle/>
          <a:p>
            <a:r>
              <a:rPr lang="en-GB" sz="1400" cap="all" dirty="0">
                <a:solidFill>
                  <a:schemeClr val="tx2"/>
                </a:solidFill>
                <a:latin typeface="Impact" panose="020B0806030902050204" pitchFamily="34" charset="0"/>
              </a:rPr>
              <a:t>TRUST</a:t>
            </a:r>
            <a:endParaRPr lang="en-US" sz="1400" cap="all" dirty="0">
              <a:solidFill>
                <a:schemeClr val="tx2"/>
              </a:solidFill>
              <a:latin typeface="Impact" panose="020B0806030902050204" pitchFamily="34" charset="0"/>
            </a:endParaRPr>
          </a:p>
        </p:txBody>
      </p:sp>
      <p:cxnSp>
        <p:nvCxnSpPr>
          <p:cNvPr id="122" name="Straight Connector 121">
            <a:extLst>
              <a:ext uri="{FF2B5EF4-FFF2-40B4-BE49-F238E27FC236}">
                <a16:creationId xmlns:a16="http://schemas.microsoft.com/office/drawing/2014/main" id="{1A0D3C29-91EA-1F44-B920-EF5C93088D67}"/>
              </a:ext>
            </a:extLst>
          </p:cNvPr>
          <p:cNvCxnSpPr>
            <a:cxnSpLocks/>
          </p:cNvCxnSpPr>
          <p:nvPr/>
        </p:nvCxnSpPr>
        <p:spPr>
          <a:xfrm>
            <a:off x="1492512"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48137B0-AF30-2142-A872-6115771E67F7}"/>
              </a:ext>
            </a:extLst>
          </p:cNvPr>
          <p:cNvCxnSpPr>
            <a:cxnSpLocks/>
          </p:cNvCxnSpPr>
          <p:nvPr/>
        </p:nvCxnSpPr>
        <p:spPr>
          <a:xfrm>
            <a:off x="3946736"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11A431-EDBF-8648-A1F9-25571FF2207A}"/>
              </a:ext>
            </a:extLst>
          </p:cNvPr>
          <p:cNvCxnSpPr>
            <a:cxnSpLocks/>
          </p:cNvCxnSpPr>
          <p:nvPr/>
        </p:nvCxnSpPr>
        <p:spPr>
          <a:xfrm>
            <a:off x="640512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F7987C3-EB4E-444D-9299-E301BBA03769}"/>
              </a:ext>
            </a:extLst>
          </p:cNvPr>
          <p:cNvCxnSpPr>
            <a:cxnSpLocks/>
          </p:cNvCxnSpPr>
          <p:nvPr/>
        </p:nvCxnSpPr>
        <p:spPr>
          <a:xfrm>
            <a:off x="8863559" y="3446007"/>
            <a:ext cx="1756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D99CA0-AD28-7240-AC46-D7014B9BCFCB}"/>
              </a:ext>
            </a:extLst>
          </p:cNvPr>
          <p:cNvCxnSpPr>
            <a:cxnSpLocks/>
          </p:cNvCxnSpPr>
          <p:nvPr/>
        </p:nvCxnSpPr>
        <p:spPr>
          <a:xfrm>
            <a:off x="1488308"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76DC1A5-DFA5-424E-AD9A-232082FAA78A}"/>
              </a:ext>
            </a:extLst>
          </p:cNvPr>
          <p:cNvCxnSpPr>
            <a:cxnSpLocks/>
          </p:cNvCxnSpPr>
          <p:nvPr/>
        </p:nvCxnSpPr>
        <p:spPr>
          <a:xfrm>
            <a:off x="2467727"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71C0959-9815-1748-AB59-96C14C191A6D}"/>
              </a:ext>
            </a:extLst>
          </p:cNvPr>
          <p:cNvCxnSpPr>
            <a:cxnSpLocks/>
          </p:cNvCxnSpPr>
          <p:nvPr/>
        </p:nvCxnSpPr>
        <p:spPr>
          <a:xfrm>
            <a:off x="3447145"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67B1063-FD3E-ED43-BDB8-56D6E3415B81}"/>
              </a:ext>
            </a:extLst>
          </p:cNvPr>
          <p:cNvCxnSpPr>
            <a:cxnSpLocks/>
          </p:cNvCxnSpPr>
          <p:nvPr/>
        </p:nvCxnSpPr>
        <p:spPr>
          <a:xfrm>
            <a:off x="4426564"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DCD9D93-7C4B-1D4E-94E0-7D29A1745728}"/>
              </a:ext>
            </a:extLst>
          </p:cNvPr>
          <p:cNvCxnSpPr>
            <a:cxnSpLocks/>
          </p:cNvCxnSpPr>
          <p:nvPr/>
        </p:nvCxnSpPr>
        <p:spPr>
          <a:xfrm>
            <a:off x="5396459"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5633061-B836-F042-A831-F986879B1750}"/>
              </a:ext>
            </a:extLst>
          </p:cNvPr>
          <p:cNvCxnSpPr>
            <a:cxnSpLocks/>
          </p:cNvCxnSpPr>
          <p:nvPr/>
        </p:nvCxnSpPr>
        <p:spPr>
          <a:xfrm>
            <a:off x="6374289"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D9AECA9-D193-EA4C-AAA9-085523E53D7F}"/>
              </a:ext>
            </a:extLst>
          </p:cNvPr>
          <p:cNvCxnSpPr>
            <a:cxnSpLocks/>
          </p:cNvCxnSpPr>
          <p:nvPr/>
        </p:nvCxnSpPr>
        <p:spPr>
          <a:xfrm>
            <a:off x="7350533"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50CC23-FABC-EB46-A33F-DD7DB9658B8D}"/>
              </a:ext>
            </a:extLst>
          </p:cNvPr>
          <p:cNvCxnSpPr>
            <a:cxnSpLocks/>
          </p:cNvCxnSpPr>
          <p:nvPr/>
        </p:nvCxnSpPr>
        <p:spPr>
          <a:xfrm>
            <a:off x="8328365" y="3050820"/>
            <a:ext cx="0" cy="395187"/>
          </a:xfrm>
          <a:prstGeom prst="line">
            <a:avLst/>
          </a:prstGeom>
          <a:ln w="2540">
            <a:solidFill>
              <a:schemeClr val="tx1">
                <a:alpha val="4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E2BAA8-5766-7F42-B714-23488EE63C3C}"/>
              </a:ext>
            </a:extLst>
          </p:cNvPr>
          <p:cNvCxnSpPr>
            <a:cxnSpLocks/>
          </p:cNvCxnSpPr>
          <p:nvPr/>
        </p:nvCxnSpPr>
        <p:spPr>
          <a:xfrm>
            <a:off x="9307784" y="3050820"/>
            <a:ext cx="0" cy="395187"/>
          </a:xfrm>
          <a:prstGeom prst="line">
            <a:avLst/>
          </a:prstGeom>
          <a:ln w="254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L-Shape 1">
            <a:extLst>
              <a:ext uri="{FF2B5EF4-FFF2-40B4-BE49-F238E27FC236}">
                <a16:creationId xmlns:a16="http://schemas.microsoft.com/office/drawing/2014/main" id="{D4B939C6-4BC3-2640-B368-212091461B19}"/>
              </a:ext>
            </a:extLst>
          </p:cNvPr>
          <p:cNvSpPr/>
          <p:nvPr/>
        </p:nvSpPr>
        <p:spPr>
          <a:xfrm rot="5400000">
            <a:off x="1385431"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Shape 2">
            <a:extLst>
              <a:ext uri="{FF2B5EF4-FFF2-40B4-BE49-F238E27FC236}">
                <a16:creationId xmlns:a16="http://schemas.microsoft.com/office/drawing/2014/main" id="{A5CC2AF2-4FCF-F642-AF1B-A7FF3464F3DB}"/>
              </a:ext>
            </a:extLst>
          </p:cNvPr>
          <p:cNvSpPr/>
          <p:nvPr/>
        </p:nvSpPr>
        <p:spPr>
          <a:xfrm rot="5400000">
            <a:off x="3839653"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L-Shape 3">
            <a:extLst>
              <a:ext uri="{FF2B5EF4-FFF2-40B4-BE49-F238E27FC236}">
                <a16:creationId xmlns:a16="http://schemas.microsoft.com/office/drawing/2014/main" id="{0746B196-255B-774F-B872-FEC4236BE268}"/>
              </a:ext>
            </a:extLst>
          </p:cNvPr>
          <p:cNvSpPr/>
          <p:nvPr/>
        </p:nvSpPr>
        <p:spPr>
          <a:xfrm rot="5400000">
            <a:off x="6283847"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L-Shape 4">
            <a:extLst>
              <a:ext uri="{FF2B5EF4-FFF2-40B4-BE49-F238E27FC236}">
                <a16:creationId xmlns:a16="http://schemas.microsoft.com/office/drawing/2014/main" id="{4A49C2C3-2B81-1E4B-AFA0-08721F922340}"/>
              </a:ext>
            </a:extLst>
          </p:cNvPr>
          <p:cNvSpPr/>
          <p:nvPr/>
        </p:nvSpPr>
        <p:spPr>
          <a:xfrm rot="5400000">
            <a:off x="8750265" y="1645353"/>
            <a:ext cx="285728" cy="285728"/>
          </a:xfrm>
          <a:prstGeom prst="corner">
            <a:avLst>
              <a:gd name="adj1" fmla="val 22340"/>
              <a:gd name="adj2" fmla="val 202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3950314" y="1735141"/>
            <a:ext cx="1752557" cy="1315031"/>
          </a:xfrm>
          <a:prstGeom prst="rect">
            <a:avLst/>
          </a:prstGeom>
        </p:spPr>
      </p:pic>
      <p:pic>
        <p:nvPicPr>
          <p:cNvPr id="44" name="Picture 43">
            <a:extLst>
              <a:ext uri="{FF2B5EF4-FFF2-40B4-BE49-F238E27FC236}">
                <a16:creationId xmlns:a16="http://schemas.microsoft.com/office/drawing/2014/main" id="{4DFAC851-3D33-9B47-894C-2AEED8304EE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50314" y="1735141"/>
            <a:ext cx="1752557" cy="1315031"/>
          </a:xfrm>
          <a:prstGeom prst="rect">
            <a:avLst/>
          </a:prstGeom>
        </p:spPr>
      </p:pic>
      <p:sp>
        <p:nvSpPr>
          <p:cNvPr id="56" name="Subtitle 36">
            <a:extLst>
              <a:ext uri="{FF2B5EF4-FFF2-40B4-BE49-F238E27FC236}">
                <a16:creationId xmlns:a16="http://schemas.microsoft.com/office/drawing/2014/main" id="{B693848B-7500-9245-AB9D-A991A79EBAB9}"/>
              </a:ext>
            </a:extLst>
          </p:cNvPr>
          <p:cNvSpPr txBox="1">
            <a:spLocks/>
          </p:cNvSpPr>
          <p:nvPr/>
        </p:nvSpPr>
        <p:spPr>
          <a:xfrm>
            <a:off x="167639" y="779182"/>
            <a:ext cx="11015023" cy="745769"/>
          </a:xfrm>
          <a:prstGeom prst="rect">
            <a:avLst/>
          </a:prstGeom>
        </p:spPr>
        <p:txBody>
          <a:bodyPr/>
          <a:lstStyle>
            <a:lvl1pPr marL="342900" indent="-342900" algn="l" defTabSz="457200" rtl="0" eaLnBrk="1" latinLnBrk="0" hangingPunct="1">
              <a:spcBef>
                <a:spcPct val="20000"/>
              </a:spcBef>
              <a:buFont typeface="Arial"/>
              <a:buChar char="•"/>
              <a:defRPr sz="1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t>Blockchain addresses the underlying challenges inherent in collaborating across a distributed, fragmented supply chain ecosystem</a:t>
            </a:r>
          </a:p>
        </p:txBody>
      </p:sp>
    </p:spTree>
    <p:extLst>
      <p:ext uri="{BB962C8B-B14F-4D97-AF65-F5344CB8AC3E}">
        <p14:creationId xmlns:p14="http://schemas.microsoft.com/office/powerpoint/2010/main" val="29903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animEffect transition="in" filter="fade">
                                      <p:cBhvr>
                                        <p:cTn id="21" dur="500"/>
                                        <p:tgtEl>
                                          <p:spTgt spid="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500"/>
                                        <p:tgtEl>
                                          <p:spTgt spid="149"/>
                                        </p:tgtEl>
                                      </p:cBhvr>
                                    </p:animEffect>
                                  </p:childTnLst>
                                </p:cTn>
                              </p:par>
                              <p:par>
                                <p:cTn id="30" presetID="10"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146" grpId="0" animBg="1"/>
      <p:bldP spid="148" grpId="0" animBg="1"/>
      <p:bldP spid="149" grpId="0" animBg="1"/>
      <p:bldP spid="1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15381</TotalTime>
  <Words>2490</Words>
  <Application>Microsoft Macintosh PowerPoint</Application>
  <PresentationFormat>Widescreen</PresentationFormat>
  <Paragraphs>429</Paragraphs>
  <Slides>38</Slides>
  <Notes>32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Arial</vt:lpstr>
      <vt:lpstr>Arial Regular</vt:lpstr>
      <vt:lpstr>Calibri</vt:lpstr>
      <vt:lpstr>IBM Plex Sans</vt:lpstr>
      <vt:lpstr>Impact</vt:lpstr>
      <vt:lpstr>blk_background_2017</vt:lpstr>
      <vt:lpstr>1_blk_background_2017</vt:lpstr>
      <vt:lpstr>dk_blu_background_2017</vt:lpstr>
      <vt:lpstr>HYPERLEDGER FABRIC FOR THE ENTERPRISE  Privacy and Security Strategies </vt:lpstr>
      <vt:lpstr>Hyperledger Fabric    permissioned       private blockchain  Trust and Identity          Security and                   Privacy  </vt:lpstr>
      <vt:lpstr>PowerPoint Presentation</vt:lpstr>
      <vt:lpstr>IDENTITY!!!</vt:lpstr>
      <vt:lpstr>HLF REAL USE CASES</vt:lpstr>
      <vt:lpstr>HLF -&gt; ENTERPRISE - IBM</vt:lpstr>
      <vt:lpstr>PowerPoint Presentation</vt:lpstr>
      <vt:lpstr>PowerPoint Presentation</vt:lpstr>
      <vt:lpstr>PowerPoint Presentation</vt:lpstr>
      <vt:lpstr>HLF - Clever Consensus </vt:lpstr>
      <vt:lpstr>PowerPoint Presentation</vt:lpstr>
      <vt:lpstr>Ordering Service –  3 consensus protocols</vt:lpstr>
      <vt:lpstr>Touchpoints</vt:lpstr>
      <vt:lpstr>Malicious Attacks</vt:lpstr>
      <vt:lpstr>Security</vt:lpstr>
      <vt:lpstr>SmartContract - chain code</vt:lpstr>
      <vt:lpstr>Flexibility choices to run Hyperledger Fabric</vt:lpstr>
      <vt:lpstr>Deploy Hyperledger Fabric  ot IBM Blockchain – ANYWHERE!</vt:lpstr>
      <vt:lpstr>LinuxONE Security Enables Blockchain  </vt:lpstr>
      <vt:lpstr>PowerPoint Presentation</vt:lpstr>
      <vt:lpstr>PowerPoint Presentation</vt:lpstr>
      <vt:lpstr>Go language is ported and optimized  for LinuxONE to make these hardware solutions available for Hyperledger Fabric  </vt:lpstr>
      <vt:lpstr>Privacy </vt:lpstr>
      <vt:lpstr>Private Data Collections</vt:lpstr>
      <vt:lpstr>Private data – Marbles asset scenario </vt:lpstr>
      <vt:lpstr>Private data – Marbles asset scenario </vt:lpstr>
      <vt:lpstr>Private data: Marbles asset scenario </vt:lpstr>
      <vt:lpstr>3 steps </vt:lpstr>
      <vt:lpstr>Flow – Step 2a </vt:lpstr>
      <vt:lpstr>Flow 2b </vt:lpstr>
      <vt:lpstr>Private data – based of the infamous Marbles asset scenario </vt:lpstr>
      <vt:lpstr>Private data – based of the infamous Marbles asset scenario </vt:lpstr>
      <vt:lpstr>Private data – based of the infamous Marbles asset scenario </vt:lpstr>
      <vt:lpstr>CODE     </vt:lpstr>
      <vt:lpstr>PowerPoint Presentation</vt:lpstr>
      <vt:lpstr>PowerPoint Presentation</vt:lpstr>
      <vt:lpstr>            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Microsoft Office User</cp:lastModifiedBy>
  <cp:revision>170</cp:revision>
  <dcterms:created xsi:type="dcterms:W3CDTF">2018-02-27T17:50:26Z</dcterms:created>
  <dcterms:modified xsi:type="dcterms:W3CDTF">2019-08-26T01:54:57Z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